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9" r:id="rId4"/>
    <p:sldId id="270" r:id="rId5"/>
    <p:sldId id="260" r:id="rId6"/>
    <p:sldId id="266" r:id="rId7"/>
    <p:sldId id="258" r:id="rId8"/>
    <p:sldId id="269" r:id="rId9"/>
    <p:sldId id="264" r:id="rId10"/>
    <p:sldId id="268" r:id="rId11"/>
    <p:sldId id="261" r:id="rId12"/>
    <p:sldId id="262" r:id="rId13"/>
    <p:sldId id="271" r:id="rId14"/>
    <p:sldId id="263" r:id="rId15"/>
    <p:sldId id="267" r:id="rId1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300"/>
    <a:srgbClr val="CE9D00"/>
    <a:srgbClr val="D300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60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1FF5867-C081-4312-A4AC-BB092FD90E17}" type="datetimeFigureOut">
              <a:rPr lang="en-CA" smtClean="0"/>
              <a:t>09/08/2012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9450D48-FF3D-40F6-BB28-DB44C842306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446455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E1D229-3FE7-4412-B885-2FB2E24D5289}" type="datetimeFigureOut">
              <a:rPr lang="en-CA" smtClean="0"/>
              <a:t>09/08/2012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718062-DB40-4359-9610-36A18EFD734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27804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18062-DB40-4359-9610-36A18EFD7341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76797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DCBF0-0046-44DC-AC26-3FB42422E229}" type="datetimeFigureOut">
              <a:rPr lang="en-CA" smtClean="0"/>
              <a:t>09/08/2012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2B1D-D1BE-404E-8C42-F6129A16E54B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6093296"/>
            <a:ext cx="2723400" cy="433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872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DCBF0-0046-44DC-AC26-3FB42422E229}" type="datetimeFigureOut">
              <a:rPr lang="en-CA" smtClean="0"/>
              <a:t>09/08/2012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2B1D-D1BE-404E-8C42-F6129A16E54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60559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DCBF0-0046-44DC-AC26-3FB42422E229}" type="datetimeFigureOut">
              <a:rPr lang="en-CA" smtClean="0"/>
              <a:t>09/08/2012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2B1D-D1BE-404E-8C42-F6129A16E54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004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DCBF0-0046-44DC-AC26-3FB42422E229}" type="datetimeFigureOut">
              <a:rPr lang="en-CA" smtClean="0"/>
              <a:t>09/08/2012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2B1D-D1BE-404E-8C42-F6129A16E54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93463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DCBF0-0046-44DC-AC26-3FB42422E229}" type="datetimeFigureOut">
              <a:rPr lang="en-CA" smtClean="0"/>
              <a:t>09/08/2012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2B1D-D1BE-404E-8C42-F6129A16E54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78529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DCBF0-0046-44DC-AC26-3FB42422E229}" type="datetimeFigureOut">
              <a:rPr lang="en-CA" smtClean="0"/>
              <a:t>09/08/2012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2B1D-D1BE-404E-8C42-F6129A16E54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68760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DCBF0-0046-44DC-AC26-3FB42422E229}" type="datetimeFigureOut">
              <a:rPr lang="en-CA" smtClean="0"/>
              <a:t>09/08/2012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2B1D-D1BE-404E-8C42-F6129A16E54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8392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DCBF0-0046-44DC-AC26-3FB42422E229}" type="datetimeFigureOut">
              <a:rPr lang="en-CA" smtClean="0"/>
              <a:t>09/08/2012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2B1D-D1BE-404E-8C42-F6129A16E54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13974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DCBF0-0046-44DC-AC26-3FB42422E229}" type="datetimeFigureOut">
              <a:rPr lang="en-CA" smtClean="0"/>
              <a:t>09/08/2012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2B1D-D1BE-404E-8C42-F6129A16E54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6039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DCBF0-0046-44DC-AC26-3FB42422E229}" type="datetimeFigureOut">
              <a:rPr lang="en-CA" smtClean="0"/>
              <a:t>09/08/2012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2B1D-D1BE-404E-8C42-F6129A16E54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2110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DCBF0-0046-44DC-AC26-3FB42422E229}" type="datetimeFigureOut">
              <a:rPr lang="en-CA" smtClean="0"/>
              <a:t>09/08/2012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2B1D-D1BE-404E-8C42-F6129A16E54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0842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DCBF0-0046-44DC-AC26-3FB42422E229}" type="datetimeFigureOut">
              <a:rPr lang="en-CA" smtClean="0"/>
              <a:t>09/08/2012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B2B1D-D1BE-404E-8C42-F6129A16E54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95950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D3005F"/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Website Author Training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3886200"/>
            <a:ext cx="7016824" cy="1752600"/>
          </a:xfrm>
        </p:spPr>
        <p:txBody>
          <a:bodyPr/>
          <a:lstStyle/>
          <a:p>
            <a:pPr algn="l"/>
            <a:r>
              <a:rPr lang="en-CA" dirty="0" smtClean="0"/>
              <a:t>Let’s learn about </a:t>
            </a:r>
            <a:r>
              <a:rPr lang="en-CA" dirty="0" err="1" smtClean="0"/>
              <a:t>Sitecore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24970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Adding files</a:t>
            </a:r>
            <a:endParaRPr lang="en-CA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58" y="1700808"/>
            <a:ext cx="7936882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5004048" y="4365104"/>
            <a:ext cx="660846" cy="660846"/>
          </a:xfrm>
          <a:prstGeom prst="ellipse">
            <a:avLst/>
          </a:prstGeom>
          <a:noFill/>
          <a:ln w="38100">
            <a:solidFill>
              <a:srgbClr val="FF7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atin typeface="Century Gothic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72200" y="2852936"/>
            <a:ext cx="24482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i="1" dirty="0" smtClean="0">
                <a:solidFill>
                  <a:srgbClr val="FF7300"/>
                </a:solidFill>
                <a:latin typeface="Century Gothic" pitchFamily="34" charset="0"/>
              </a:rPr>
              <a:t>*You can add links to word documents or </a:t>
            </a:r>
            <a:r>
              <a:rPr lang="en-CA" i="1" dirty="0" err="1" smtClean="0">
                <a:solidFill>
                  <a:srgbClr val="FF7300"/>
                </a:solidFill>
                <a:latin typeface="Century Gothic" pitchFamily="34" charset="0"/>
              </a:rPr>
              <a:t>pdfs</a:t>
            </a:r>
            <a:r>
              <a:rPr lang="en-CA" i="1" dirty="0" smtClean="0">
                <a:solidFill>
                  <a:srgbClr val="FF7300"/>
                </a:solidFill>
                <a:latin typeface="Century Gothic" pitchFamily="34" charset="0"/>
              </a:rPr>
              <a:t> – you just need to store the file in the media library first!</a:t>
            </a:r>
            <a:endParaRPr lang="en-CA" i="1" dirty="0">
              <a:solidFill>
                <a:srgbClr val="FF73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031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40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dirty="0" smtClean="0">
                <a:solidFill>
                  <a:srgbClr val="D3005F"/>
                </a:solidFill>
                <a:latin typeface="Century Gothic" pitchFamily="34" charset="0"/>
              </a:rPr>
              <a:t>5. Save</a:t>
            </a:r>
          </a:p>
          <a:p>
            <a:pPr algn="l"/>
            <a:r>
              <a:rPr lang="en-CA" sz="2000" dirty="0" smtClean="0">
                <a:latin typeface="Century Gothic" pitchFamily="34" charset="0"/>
              </a:rPr>
              <a:t>-to submit your changes</a:t>
            </a:r>
            <a:endParaRPr lang="en-CA" sz="2000" dirty="0">
              <a:latin typeface="Century Gothic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440" y="1772816"/>
            <a:ext cx="360040" cy="360040"/>
          </a:xfrm>
          <a:prstGeom prst="ellipse">
            <a:avLst/>
          </a:prstGeom>
          <a:noFill/>
          <a:ln w="38100">
            <a:solidFill>
              <a:srgbClr val="FF7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atin typeface="Century Gothi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4307" y="4077072"/>
            <a:ext cx="18991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FF7300"/>
                </a:solidFill>
                <a:latin typeface="Century Gothic" pitchFamily="34" charset="0"/>
              </a:rPr>
              <a:t>Once you save your changes are entered into the approval process…</a:t>
            </a:r>
            <a:endParaRPr lang="en-CA" dirty="0">
              <a:solidFill>
                <a:srgbClr val="FF73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214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908720"/>
            <a:ext cx="9086850" cy="389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approval process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4509120"/>
            <a:ext cx="79208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i="1" dirty="0" smtClean="0">
                <a:solidFill>
                  <a:srgbClr val="FF7300"/>
                </a:solidFill>
                <a:latin typeface="Century Gothic" pitchFamily="34" charset="0"/>
              </a:rPr>
              <a:t>*Publishing cycle </a:t>
            </a:r>
            <a:r>
              <a:rPr lang="en-CA" i="1" dirty="0" smtClean="0">
                <a:solidFill>
                  <a:srgbClr val="FF7300"/>
                </a:solidFill>
                <a:latin typeface="Century Gothic" pitchFamily="34" charset="0"/>
              </a:rPr>
              <a:t>– Approved pages are published 3 times a day: </a:t>
            </a:r>
          </a:p>
          <a:p>
            <a:endParaRPr lang="en-CA" b="1" i="1" dirty="0" smtClean="0">
              <a:solidFill>
                <a:srgbClr val="FF7300"/>
              </a:solidFill>
              <a:latin typeface="Century Gothic" pitchFamily="34" charset="0"/>
            </a:endParaRPr>
          </a:p>
          <a:p>
            <a:r>
              <a:rPr lang="en-CA" sz="3600" b="1" i="1" dirty="0" smtClean="0">
                <a:solidFill>
                  <a:srgbClr val="FF7300"/>
                </a:solidFill>
                <a:latin typeface="Century Gothic" pitchFamily="34" charset="0"/>
              </a:rPr>
              <a:t>9am, 1pm &amp;</a:t>
            </a:r>
            <a:r>
              <a:rPr lang="en-CA" sz="3600" b="1" i="1" dirty="0">
                <a:solidFill>
                  <a:srgbClr val="FF7300"/>
                </a:solidFill>
                <a:latin typeface="Century Gothic" pitchFamily="34" charset="0"/>
              </a:rPr>
              <a:t> </a:t>
            </a:r>
            <a:r>
              <a:rPr lang="en-CA" sz="3600" b="1" i="1" dirty="0" smtClean="0">
                <a:solidFill>
                  <a:srgbClr val="FF7300"/>
                </a:solidFill>
                <a:latin typeface="Century Gothic" pitchFamily="34" charset="0"/>
              </a:rPr>
              <a:t>4pm</a:t>
            </a:r>
          </a:p>
          <a:p>
            <a:endParaRPr lang="en-CA" i="1" dirty="0" smtClean="0">
              <a:solidFill>
                <a:srgbClr val="FF7300"/>
              </a:solidFill>
              <a:latin typeface="Century Gothic" pitchFamily="34" charset="0"/>
            </a:endParaRPr>
          </a:p>
          <a:p>
            <a:r>
              <a:rPr lang="en-CA" i="1" dirty="0" smtClean="0">
                <a:solidFill>
                  <a:srgbClr val="FF7300"/>
                </a:solidFill>
                <a:latin typeface="Century Gothic" pitchFamily="34" charset="0"/>
              </a:rPr>
              <a:t>That means you won’t see any changes until after this cycle has run.</a:t>
            </a:r>
            <a:endParaRPr lang="en-CA" i="1" dirty="0">
              <a:solidFill>
                <a:srgbClr val="FF73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758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CA" dirty="0" smtClean="0"/>
              <a:t>6. Unlock </a:t>
            </a:r>
            <a:br>
              <a:rPr lang="en-CA" dirty="0" smtClean="0"/>
            </a:br>
            <a:r>
              <a:rPr lang="en-CA" sz="2000" dirty="0" smtClean="0">
                <a:solidFill>
                  <a:prstClr val="black"/>
                </a:solidFill>
                <a:ea typeface="+mn-ea"/>
                <a:cs typeface="+mn-cs"/>
              </a:rPr>
              <a:t>-final step when you’ve completed your changes</a:t>
            </a:r>
            <a:endParaRPr lang="en-CA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753296"/>
            <a:ext cx="4943475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4139952" y="2924944"/>
            <a:ext cx="660846" cy="660846"/>
          </a:xfrm>
          <a:prstGeom prst="ellipse">
            <a:avLst/>
          </a:prstGeom>
          <a:noFill/>
          <a:ln w="38100">
            <a:solidFill>
              <a:srgbClr val="FF7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5432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Demonstration time!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We’ll go through the entire process!</a:t>
            </a:r>
          </a:p>
          <a:p>
            <a:pPr lvl="1"/>
            <a:r>
              <a:rPr lang="en-CA" dirty="0" smtClean="0"/>
              <a:t>Logging in</a:t>
            </a:r>
          </a:p>
          <a:p>
            <a:pPr lvl="1"/>
            <a:r>
              <a:rPr lang="en-CA" dirty="0" smtClean="0"/>
              <a:t>Editing content</a:t>
            </a:r>
          </a:p>
          <a:p>
            <a:pPr lvl="1"/>
            <a:r>
              <a:rPr lang="en-CA" dirty="0" smtClean="0"/>
              <a:t>Adding images &amp; files to the media library</a:t>
            </a:r>
          </a:p>
          <a:p>
            <a:pPr lvl="1"/>
            <a:r>
              <a:rPr lang="en-CA" dirty="0" smtClean="0"/>
              <a:t>Saving our changes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844915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Next Steps &amp; Resources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Logins</a:t>
            </a:r>
          </a:p>
          <a:p>
            <a:r>
              <a:rPr lang="en-CA" dirty="0" smtClean="0"/>
              <a:t>Resources</a:t>
            </a:r>
          </a:p>
          <a:p>
            <a:pPr lvl="1"/>
            <a:r>
              <a:rPr lang="en-CA" sz="1800" i="1" dirty="0" err="1" smtClean="0">
                <a:solidFill>
                  <a:srgbClr val="FF7300"/>
                </a:solidFill>
              </a:rPr>
              <a:t>Superusers</a:t>
            </a:r>
            <a:r>
              <a:rPr lang="en-CA" sz="1800" dirty="0" smtClean="0">
                <a:solidFill>
                  <a:srgbClr val="FF7300"/>
                </a:solidFill>
              </a:rPr>
              <a:t>: </a:t>
            </a:r>
            <a:r>
              <a:rPr lang="en-CA" sz="1800" dirty="0" smtClean="0"/>
              <a:t>Pym Buitenhuis, David Yang, Stephen Watt, Courtney Brownell, Chris Gusen, Amy Fong, </a:t>
            </a:r>
            <a:r>
              <a:rPr lang="en-CA" sz="1800" dirty="0" err="1" smtClean="0"/>
              <a:t>Jenn</a:t>
            </a:r>
            <a:r>
              <a:rPr lang="en-CA" sz="1800" dirty="0" smtClean="0"/>
              <a:t> Hildebrandt, Jen Neil-Smith, Sally Smith, Eugene Grichko, Catherine Riddell, Eric Joy</a:t>
            </a:r>
          </a:p>
          <a:p>
            <a:pPr lvl="1"/>
            <a:r>
              <a:rPr lang="en-CA" sz="1800" i="1" dirty="0" smtClean="0">
                <a:solidFill>
                  <a:srgbClr val="FF7300"/>
                </a:solidFill>
              </a:rPr>
              <a:t>Marketing Team</a:t>
            </a:r>
            <a:r>
              <a:rPr lang="en-CA" sz="1800" dirty="0" smtClean="0">
                <a:solidFill>
                  <a:srgbClr val="FF7300"/>
                </a:solidFill>
              </a:rPr>
              <a:t>: </a:t>
            </a:r>
            <a:r>
              <a:rPr lang="en-CA" sz="1800" dirty="0" smtClean="0"/>
              <a:t>Pym Buitenhuis, David Yang, Stephen Watt &amp; Courtney Brownell</a:t>
            </a:r>
            <a:endParaRPr lang="en-CA" sz="1800" dirty="0"/>
          </a:p>
          <a:p>
            <a:r>
              <a:rPr lang="en-CA" dirty="0" smtClean="0"/>
              <a:t>Academic Areas </a:t>
            </a:r>
          </a:p>
          <a:p>
            <a:pPr lvl="1"/>
            <a:r>
              <a:rPr lang="en-CA" sz="1900" dirty="0" smtClean="0"/>
              <a:t>David Yang will continue to set up your events, course information is stored within individual program areas</a:t>
            </a:r>
            <a:endParaRPr lang="en-CA" sz="1900" dirty="0"/>
          </a:p>
        </p:txBody>
      </p:sp>
    </p:spTree>
    <p:extLst>
      <p:ext uri="{BB962C8B-B14F-4D97-AF65-F5344CB8AC3E}">
        <p14:creationId xmlns:p14="http://schemas.microsoft.com/office/powerpoint/2010/main" val="1108470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>
                <a:latin typeface="Century Gothic" pitchFamily="34" charset="0"/>
              </a:rPr>
              <a:t>1. Login</a:t>
            </a:r>
            <a:endParaRPr lang="en-CA" dirty="0">
              <a:latin typeface="Century Gothic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825" y="1668870"/>
            <a:ext cx="4896544" cy="425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3528" y="3738616"/>
            <a:ext cx="3284256" cy="187922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i="1" dirty="0" smtClean="0">
                <a:solidFill>
                  <a:srgbClr val="FF7300"/>
                </a:solidFill>
              </a:rPr>
              <a:t>Note: if you’re using Internet Explorer, </a:t>
            </a:r>
            <a:r>
              <a:rPr lang="en-US" sz="2800" i="1" dirty="0" err="1" smtClean="0">
                <a:solidFill>
                  <a:srgbClr val="FF7300"/>
                </a:solidFill>
              </a:rPr>
              <a:t>Sitecore</a:t>
            </a:r>
            <a:r>
              <a:rPr lang="en-US" sz="2800" i="1" dirty="0" smtClean="0">
                <a:solidFill>
                  <a:srgbClr val="FF7300"/>
                </a:solidFill>
              </a:rPr>
              <a:t> works best in Compatibility more</a:t>
            </a:r>
            <a:endParaRPr lang="en-CA" sz="2800" i="1" dirty="0">
              <a:solidFill>
                <a:srgbClr val="FF7300"/>
              </a:solidFill>
            </a:endParaRPr>
          </a:p>
          <a:p>
            <a:endParaRPr lang="en-CA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95" y="5229200"/>
            <a:ext cx="4570709" cy="1072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3887924" y="5373216"/>
            <a:ext cx="232792" cy="232792"/>
          </a:xfrm>
          <a:prstGeom prst="ellipse">
            <a:avLst/>
          </a:prstGeom>
          <a:noFill/>
          <a:ln>
            <a:solidFill>
              <a:srgbClr val="FF7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D3005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2604" y="5904725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solidFill>
                  <a:srgbClr val="FF7300"/>
                </a:solidFill>
                <a:latin typeface="Century Gothic" pitchFamily="34" charset="0"/>
              </a:rPr>
              <a:t>Click that!</a:t>
            </a:r>
            <a:endParaRPr lang="en-CA" b="1" dirty="0">
              <a:solidFill>
                <a:srgbClr val="FF7300"/>
              </a:solidFill>
              <a:latin typeface="Century Gothic" pitchFamily="34" charset="0"/>
            </a:endParaRPr>
          </a:p>
        </p:txBody>
      </p:sp>
      <p:cxnSp>
        <p:nvCxnSpPr>
          <p:cNvPr id="9" name="Straight Arrow Connector 8"/>
          <p:cNvCxnSpPr>
            <a:stCxn id="8" idx="1"/>
          </p:cNvCxnSpPr>
          <p:nvPr/>
        </p:nvCxnSpPr>
        <p:spPr>
          <a:xfrm flipH="1" flipV="1">
            <a:off x="4120716" y="5606008"/>
            <a:ext cx="951888" cy="483383"/>
          </a:xfrm>
          <a:prstGeom prst="straightConnector1">
            <a:avLst/>
          </a:prstGeom>
          <a:ln w="34925">
            <a:solidFill>
              <a:srgbClr val="FF7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29866" y="1268760"/>
            <a:ext cx="644639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b="1" dirty="0">
                <a:solidFill>
                  <a:srgbClr val="FF7300"/>
                </a:solidFill>
                <a:latin typeface="Century Gothic" pitchFamily="34" charset="0"/>
              </a:rPr>
              <a:t>Go to</a:t>
            </a:r>
            <a:r>
              <a:rPr lang="en-CA" sz="2000" b="1" dirty="0" smtClean="0">
                <a:solidFill>
                  <a:srgbClr val="FF7300"/>
                </a:solidFill>
                <a:latin typeface="Century Gothic" pitchFamily="34" charset="0"/>
              </a:rPr>
              <a:t>: </a:t>
            </a:r>
            <a:r>
              <a:rPr lang="en-CA" b="1" dirty="0" smtClean="0">
                <a:solidFill>
                  <a:srgbClr val="FF7300"/>
                </a:solidFill>
                <a:latin typeface="Century Gothic" pitchFamily="34" charset="0"/>
              </a:rPr>
              <a:t>cm-www.rotman.utoronto.ca/</a:t>
            </a:r>
            <a:r>
              <a:rPr lang="en-CA" b="1" dirty="0" err="1" smtClean="0">
                <a:solidFill>
                  <a:srgbClr val="FF7300"/>
                </a:solidFill>
                <a:latin typeface="Century Gothic" pitchFamily="34" charset="0"/>
              </a:rPr>
              <a:t>sitecore</a:t>
            </a:r>
            <a:endParaRPr lang="en-CA" b="1" dirty="0" smtClean="0">
              <a:solidFill>
                <a:srgbClr val="FF7300"/>
              </a:solidFill>
              <a:latin typeface="Century Gothic" pitchFamily="34" charset="0"/>
            </a:endParaRPr>
          </a:p>
          <a:p>
            <a:endParaRPr lang="en-CA" b="1" dirty="0">
              <a:solidFill>
                <a:srgbClr val="FF7300"/>
              </a:solidFill>
              <a:latin typeface="Century Gothic" pitchFamily="34" charset="0"/>
            </a:endParaRPr>
          </a:p>
          <a:p>
            <a:r>
              <a:rPr lang="en-CA" b="1" dirty="0" smtClean="0">
                <a:solidFill>
                  <a:srgbClr val="FF7300"/>
                </a:solidFill>
                <a:latin typeface="Century Gothic" pitchFamily="34" charset="0"/>
              </a:rPr>
              <a:t>Username: </a:t>
            </a:r>
          </a:p>
          <a:p>
            <a:r>
              <a:rPr lang="en-CA" dirty="0" smtClean="0">
                <a:solidFill>
                  <a:srgbClr val="FF7300"/>
                </a:solidFill>
                <a:latin typeface="Century Gothic" pitchFamily="34" charset="0"/>
              </a:rPr>
              <a:t>-</a:t>
            </a:r>
            <a:r>
              <a:rPr lang="en-CA" dirty="0" err="1" smtClean="0">
                <a:solidFill>
                  <a:srgbClr val="FF7300"/>
                </a:solidFill>
                <a:latin typeface="Century Gothic" pitchFamily="34" charset="0"/>
              </a:rPr>
              <a:t>rotman</a:t>
            </a:r>
            <a:r>
              <a:rPr lang="en-CA" dirty="0">
                <a:solidFill>
                  <a:srgbClr val="FF7300"/>
                </a:solidFill>
                <a:latin typeface="Century Gothic" pitchFamily="34" charset="0"/>
              </a:rPr>
              <a:t>\</a:t>
            </a:r>
            <a:r>
              <a:rPr lang="en-CA" dirty="0" smtClean="0">
                <a:solidFill>
                  <a:srgbClr val="FF7300"/>
                </a:solidFill>
                <a:latin typeface="Century Gothic" pitchFamily="34" charset="0"/>
              </a:rPr>
              <a:t>your computer username</a:t>
            </a:r>
          </a:p>
          <a:p>
            <a:r>
              <a:rPr lang="en-CA" b="1" dirty="0" smtClean="0">
                <a:solidFill>
                  <a:srgbClr val="FF7300"/>
                </a:solidFill>
                <a:latin typeface="Century Gothic" pitchFamily="34" charset="0"/>
              </a:rPr>
              <a:t>Password: </a:t>
            </a:r>
          </a:p>
          <a:p>
            <a:r>
              <a:rPr lang="en-CA" dirty="0" smtClean="0">
                <a:solidFill>
                  <a:srgbClr val="FF7300"/>
                </a:solidFill>
                <a:latin typeface="Century Gothic" pitchFamily="34" charset="0"/>
              </a:rPr>
              <a:t>-your computer password</a:t>
            </a:r>
            <a:endParaRPr lang="en-US" dirty="0">
              <a:solidFill>
                <a:srgbClr val="FF73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285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08" y="1433946"/>
            <a:ext cx="8928992" cy="48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178" y="4530290"/>
            <a:ext cx="4214928" cy="2283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dirty="0">
                <a:solidFill>
                  <a:srgbClr val="D3005F"/>
                </a:solidFill>
                <a:latin typeface="Century Gothic" pitchFamily="34" charset="0"/>
              </a:rPr>
              <a:t>2</a:t>
            </a:r>
            <a:r>
              <a:rPr lang="en-CA" dirty="0" smtClean="0">
                <a:solidFill>
                  <a:srgbClr val="D3005F"/>
                </a:solidFill>
                <a:latin typeface="Century Gothic" pitchFamily="34" charset="0"/>
              </a:rPr>
              <a:t>. Navigate </a:t>
            </a:r>
          </a:p>
          <a:p>
            <a:pPr algn="l"/>
            <a:r>
              <a:rPr lang="en-CA" sz="2000" dirty="0" smtClean="0">
                <a:latin typeface="Century Gothic" pitchFamily="34" charset="0"/>
              </a:rPr>
              <a:t>-to the page you want to edit</a:t>
            </a:r>
            <a:endParaRPr lang="en-CA" sz="2000" dirty="0"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76256" y="3068960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solidFill>
                  <a:srgbClr val="FF7300"/>
                </a:solidFill>
                <a:latin typeface="Century Gothic" pitchFamily="34" charset="0"/>
              </a:rPr>
              <a:t>Use the expanded </a:t>
            </a:r>
            <a:r>
              <a:rPr lang="en-CA" b="1" dirty="0" err="1" smtClean="0">
                <a:solidFill>
                  <a:srgbClr val="FF7300"/>
                </a:solidFill>
                <a:latin typeface="Century Gothic" pitchFamily="34" charset="0"/>
              </a:rPr>
              <a:t>nav</a:t>
            </a:r>
            <a:r>
              <a:rPr lang="en-CA" b="1" dirty="0" smtClean="0">
                <a:solidFill>
                  <a:srgbClr val="FF7300"/>
                </a:solidFill>
                <a:latin typeface="Century Gothic" pitchFamily="34" charset="0"/>
              </a:rPr>
              <a:t> states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6156176" y="2788118"/>
            <a:ext cx="720080" cy="280842"/>
          </a:xfrm>
          <a:prstGeom prst="straightConnector1">
            <a:avLst/>
          </a:prstGeom>
          <a:ln w="38100">
            <a:solidFill>
              <a:srgbClr val="FF7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6372200" y="3715291"/>
            <a:ext cx="576064" cy="1369893"/>
          </a:xfrm>
          <a:prstGeom prst="straightConnector1">
            <a:avLst/>
          </a:prstGeom>
          <a:ln w="38100">
            <a:solidFill>
              <a:srgbClr val="FF7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80" y="2092793"/>
            <a:ext cx="1409700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46301" y="3140968"/>
            <a:ext cx="18367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solidFill>
                  <a:srgbClr val="FF7300"/>
                </a:solidFill>
                <a:latin typeface="Century Gothic" pitchFamily="34" charset="0"/>
              </a:rPr>
              <a:t>Make sure you’re in preview mode</a:t>
            </a:r>
          </a:p>
          <a:p>
            <a:r>
              <a:rPr lang="en-CA" dirty="0" smtClean="0">
                <a:solidFill>
                  <a:srgbClr val="FF7300"/>
                </a:solidFill>
                <a:latin typeface="Century Gothic" pitchFamily="34" charset="0"/>
              </a:rPr>
              <a:t>-you get to it under the home menu</a:t>
            </a:r>
            <a:endParaRPr lang="en-CA" dirty="0" smtClean="0">
              <a:solidFill>
                <a:srgbClr val="FF73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370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753296"/>
            <a:ext cx="4943475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03723" y="4058221"/>
            <a:ext cx="1836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solidFill>
                  <a:srgbClr val="FF7300"/>
                </a:solidFill>
                <a:latin typeface="Century Gothic" pitchFamily="34" charset="0"/>
              </a:rPr>
              <a:t>Move from preview mode to edit mode</a:t>
            </a:r>
            <a:endParaRPr lang="en-CA" dirty="0" smtClean="0">
              <a:solidFill>
                <a:srgbClr val="FF7300"/>
              </a:solidFill>
              <a:latin typeface="Century Gothic" pitchFamily="34" charset="0"/>
            </a:endParaRPr>
          </a:p>
        </p:txBody>
      </p:sp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dirty="0" smtClean="0">
                <a:solidFill>
                  <a:srgbClr val="D3005F"/>
                </a:solidFill>
                <a:latin typeface="Century Gothic" pitchFamily="34" charset="0"/>
              </a:rPr>
              <a:t>3</a:t>
            </a:r>
            <a:r>
              <a:rPr lang="en-CA" dirty="0">
                <a:solidFill>
                  <a:srgbClr val="D3005F"/>
                </a:solidFill>
                <a:latin typeface="Century Gothic" pitchFamily="34" charset="0"/>
              </a:rPr>
              <a:t> </a:t>
            </a:r>
            <a:r>
              <a:rPr lang="en-CA" dirty="0" smtClean="0">
                <a:solidFill>
                  <a:srgbClr val="D3005F"/>
                </a:solidFill>
                <a:latin typeface="Century Gothic" pitchFamily="34" charset="0"/>
              </a:rPr>
              <a:t>(a).</a:t>
            </a:r>
            <a:r>
              <a:rPr lang="en-CA" dirty="0" smtClean="0">
                <a:solidFill>
                  <a:srgbClr val="D3005F"/>
                </a:solidFill>
                <a:latin typeface="Century Gothic" pitchFamily="34" charset="0"/>
              </a:rPr>
              <a:t> </a:t>
            </a:r>
            <a:r>
              <a:rPr lang="en-CA" dirty="0" smtClean="0">
                <a:solidFill>
                  <a:srgbClr val="D3005F"/>
                </a:solidFill>
                <a:latin typeface="Century Gothic" pitchFamily="34" charset="0"/>
              </a:rPr>
              <a:t>Edit</a:t>
            </a:r>
          </a:p>
          <a:p>
            <a:pPr algn="l"/>
            <a:r>
              <a:rPr lang="en-CA" sz="2000" dirty="0" smtClean="0">
                <a:latin typeface="Century Gothic" pitchFamily="34" charset="0"/>
              </a:rPr>
              <a:t>-your content</a:t>
            </a:r>
            <a:endParaRPr lang="en-CA" sz="20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043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0" y="1412776"/>
            <a:ext cx="91440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dirty="0" smtClean="0">
                <a:solidFill>
                  <a:srgbClr val="D3005F"/>
                </a:solidFill>
                <a:latin typeface="Century Gothic" pitchFamily="34" charset="0"/>
              </a:rPr>
              <a:t>3 (b) </a:t>
            </a:r>
            <a:r>
              <a:rPr lang="en-CA" dirty="0" smtClean="0">
                <a:solidFill>
                  <a:srgbClr val="D3005F"/>
                </a:solidFill>
                <a:latin typeface="Century Gothic" pitchFamily="34" charset="0"/>
              </a:rPr>
              <a:t>Edit</a:t>
            </a:r>
          </a:p>
          <a:p>
            <a:pPr algn="l"/>
            <a:r>
              <a:rPr lang="en-CA" sz="2000" dirty="0" smtClean="0">
                <a:latin typeface="Century Gothic" pitchFamily="34" charset="0"/>
              </a:rPr>
              <a:t>-your content</a:t>
            </a:r>
            <a:endParaRPr lang="en-CA" sz="2000" dirty="0">
              <a:latin typeface="Century Gothic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80112" y="5517232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solidFill>
                  <a:srgbClr val="FF7300"/>
                </a:solidFill>
                <a:latin typeface="Century Gothic" pitchFamily="34" charset="0"/>
              </a:rPr>
              <a:t>Anything with a dashed outline is editable!</a:t>
            </a:r>
          </a:p>
        </p:txBody>
      </p:sp>
      <p:cxnSp>
        <p:nvCxnSpPr>
          <p:cNvPr id="5" name="Straight Arrow Connector 4"/>
          <p:cNvCxnSpPr>
            <a:stCxn id="2" idx="1"/>
          </p:cNvCxnSpPr>
          <p:nvPr/>
        </p:nvCxnSpPr>
        <p:spPr>
          <a:xfrm flipH="1" flipV="1">
            <a:off x="5436096" y="4941168"/>
            <a:ext cx="144016" cy="1037729"/>
          </a:xfrm>
          <a:prstGeom prst="straightConnector1">
            <a:avLst/>
          </a:prstGeom>
          <a:ln w="38100">
            <a:solidFill>
              <a:srgbClr val="FF7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2457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Components of a page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664" y="1772816"/>
            <a:ext cx="2674640" cy="2692896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CA" sz="1800" dirty="0" smtClean="0">
                <a:solidFill>
                  <a:srgbClr val="D3005F"/>
                </a:solidFill>
              </a:rPr>
              <a:t>Title</a:t>
            </a:r>
          </a:p>
          <a:p>
            <a:pPr>
              <a:buFont typeface="+mj-lt"/>
              <a:buAutoNum type="arabicPeriod"/>
            </a:pPr>
            <a:r>
              <a:rPr lang="en-CA" sz="1800" dirty="0" smtClean="0">
                <a:solidFill>
                  <a:srgbClr val="FFC000"/>
                </a:solidFill>
              </a:rPr>
              <a:t>Subtitle </a:t>
            </a:r>
          </a:p>
          <a:p>
            <a:pPr>
              <a:buFont typeface="+mj-lt"/>
              <a:buAutoNum type="arabicPeriod"/>
            </a:pPr>
            <a:r>
              <a:rPr lang="en-CA" sz="1800" dirty="0" smtClean="0">
                <a:solidFill>
                  <a:schemeClr val="accent5">
                    <a:lumMod val="75000"/>
                  </a:schemeClr>
                </a:solidFill>
              </a:rPr>
              <a:t>Thumbnail Image</a:t>
            </a:r>
          </a:p>
          <a:p>
            <a:pPr>
              <a:buFont typeface="+mj-lt"/>
              <a:buAutoNum type="arabicPeriod"/>
            </a:pPr>
            <a:r>
              <a:rPr lang="en-CA" sz="1800" dirty="0" smtClean="0">
                <a:solidFill>
                  <a:srgbClr val="C00000"/>
                </a:solidFill>
              </a:rPr>
              <a:t>Background Image</a:t>
            </a:r>
          </a:p>
          <a:p>
            <a:pPr>
              <a:buFont typeface="+mj-lt"/>
              <a:buAutoNum type="arabicPeriod"/>
            </a:pPr>
            <a:r>
              <a:rPr lang="en-CA" sz="1800" dirty="0" smtClean="0">
                <a:solidFill>
                  <a:srgbClr val="00B0F0"/>
                </a:solidFill>
              </a:rPr>
              <a:t>Breadcrumb</a:t>
            </a:r>
          </a:p>
          <a:p>
            <a:pPr>
              <a:buFont typeface="+mj-lt"/>
              <a:buAutoNum type="arabicPeriod"/>
            </a:pPr>
            <a:r>
              <a:rPr lang="en-CA" sz="1800" dirty="0" smtClean="0">
                <a:solidFill>
                  <a:srgbClr val="00B050"/>
                </a:solidFill>
              </a:rPr>
              <a:t>Teaser Text</a:t>
            </a:r>
          </a:p>
          <a:p>
            <a:pPr>
              <a:buFont typeface="+mj-lt"/>
              <a:buAutoNum type="arabicPeriod"/>
            </a:pPr>
            <a:r>
              <a:rPr lang="en-CA" sz="1800" dirty="0" smtClean="0">
                <a:solidFill>
                  <a:srgbClr val="7030A0"/>
                </a:solidFill>
              </a:rPr>
              <a:t>Content Area</a:t>
            </a:r>
          </a:p>
          <a:p>
            <a:pPr>
              <a:buFont typeface="+mj-lt"/>
              <a:buAutoNum type="arabicPeriod"/>
            </a:pPr>
            <a:r>
              <a:rPr lang="en-CA" sz="1800" dirty="0" smtClean="0"/>
              <a:t>Right Rail</a:t>
            </a:r>
          </a:p>
          <a:p>
            <a:endParaRPr lang="en-CA" sz="1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9552" y="4581128"/>
            <a:ext cx="3754760" cy="14268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CA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D3005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Note: You </a:t>
            </a:r>
            <a:r>
              <a:rPr lang="en-CA" i="1" dirty="0" smtClean="0">
                <a:solidFill>
                  <a:srgbClr val="D3005F"/>
                </a:solidFill>
                <a:latin typeface="Century Gothic" pitchFamily="34" charset="0"/>
              </a:rPr>
              <a:t>c</a:t>
            </a:r>
            <a:r>
              <a:rPr kumimoji="0" lang="en-CA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D3005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an edit</a:t>
            </a:r>
            <a:r>
              <a:rPr kumimoji="0" lang="en-CA" sz="1800" b="0" i="1" u="none" strike="noStrike" kern="1200" cap="none" spc="0" normalizeH="0" noProof="0" dirty="0" smtClean="0">
                <a:ln>
                  <a:noFill/>
                </a:ln>
                <a:solidFill>
                  <a:srgbClr val="D3005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any of these elements</a:t>
            </a:r>
            <a:r>
              <a:rPr lang="en-CA" i="1" dirty="0" smtClean="0">
                <a:solidFill>
                  <a:srgbClr val="D3005F"/>
                </a:solidFill>
                <a:latin typeface="Century Gothic" pitchFamily="34" charset="0"/>
              </a:rPr>
              <a:t>—some items may be locked. If you find an element locked, let us know and we can make changes for you.</a:t>
            </a:r>
            <a:endParaRPr kumimoji="0" lang="en-CA" sz="1800" b="0" i="1" u="none" strike="noStrike" kern="1200" cap="none" spc="0" normalizeH="0" baseline="0" noProof="0" dirty="0" smtClean="0">
              <a:ln>
                <a:noFill/>
              </a:ln>
              <a:solidFill>
                <a:srgbClr val="D3005F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CA" sz="1800" b="1" i="1" u="none" strike="noStrike" kern="1200" cap="none" spc="0" normalizeH="0" baseline="0" noProof="0" dirty="0" smtClean="0">
              <a:ln>
                <a:noFill/>
              </a:ln>
              <a:solidFill>
                <a:srgbClr val="D3005F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CA" sz="18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427984" y="1412776"/>
            <a:ext cx="4343876" cy="4451851"/>
            <a:chOff x="4283968" y="1412776"/>
            <a:chExt cx="4343876" cy="4451851"/>
          </a:xfrm>
        </p:grpSpPr>
        <p:pic>
          <p:nvPicPr>
            <p:cNvPr id="6" name="Picture 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3968" y="1412776"/>
              <a:ext cx="4343876" cy="28836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5976" y="4221088"/>
              <a:ext cx="4113847" cy="16435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3" name="Rectangle 12"/>
          <p:cNvSpPr/>
          <p:nvPr/>
        </p:nvSpPr>
        <p:spPr>
          <a:xfrm>
            <a:off x="5004048" y="2564904"/>
            <a:ext cx="648072" cy="216024"/>
          </a:xfrm>
          <a:prstGeom prst="rect">
            <a:avLst/>
          </a:prstGeom>
          <a:solidFill>
            <a:srgbClr val="D3005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Rectangle 13"/>
          <p:cNvSpPr/>
          <p:nvPr/>
        </p:nvSpPr>
        <p:spPr>
          <a:xfrm>
            <a:off x="5004048" y="2924944"/>
            <a:ext cx="648072" cy="72008"/>
          </a:xfrm>
          <a:prstGeom prst="rect">
            <a:avLst/>
          </a:prstGeom>
          <a:solidFill>
            <a:srgbClr val="FFC0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ectangle 14"/>
          <p:cNvSpPr/>
          <p:nvPr/>
        </p:nvSpPr>
        <p:spPr>
          <a:xfrm>
            <a:off x="5004048" y="2996952"/>
            <a:ext cx="2304256" cy="288032"/>
          </a:xfrm>
          <a:prstGeom prst="rect">
            <a:avLst/>
          </a:prstGeom>
          <a:solidFill>
            <a:srgbClr val="00B05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Rectangle 15"/>
          <p:cNvSpPr/>
          <p:nvPr/>
        </p:nvSpPr>
        <p:spPr>
          <a:xfrm>
            <a:off x="5004048" y="3429000"/>
            <a:ext cx="576064" cy="288032"/>
          </a:xfrm>
          <a:prstGeom prst="rect">
            <a:avLst/>
          </a:prstGeom>
          <a:solidFill>
            <a:schemeClr val="accent5">
              <a:lumMod val="7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Rectangle 16"/>
          <p:cNvSpPr/>
          <p:nvPr/>
        </p:nvSpPr>
        <p:spPr>
          <a:xfrm>
            <a:off x="7308304" y="2564904"/>
            <a:ext cx="936104" cy="2304256"/>
          </a:xfrm>
          <a:prstGeom prst="rect">
            <a:avLst/>
          </a:prstGeom>
          <a:solidFill>
            <a:schemeClr val="tx1">
              <a:lumMod val="95000"/>
              <a:lumOff val="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Rectangle 17"/>
          <p:cNvSpPr/>
          <p:nvPr/>
        </p:nvSpPr>
        <p:spPr>
          <a:xfrm>
            <a:off x="5004048" y="2780928"/>
            <a:ext cx="1512168" cy="72008"/>
          </a:xfrm>
          <a:prstGeom prst="rect">
            <a:avLst/>
          </a:prstGeom>
          <a:solidFill>
            <a:srgbClr val="00B0F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Rectangle 18"/>
          <p:cNvSpPr/>
          <p:nvPr/>
        </p:nvSpPr>
        <p:spPr>
          <a:xfrm>
            <a:off x="4932040" y="3356992"/>
            <a:ext cx="3384376" cy="158417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Rectangle 19"/>
          <p:cNvSpPr/>
          <p:nvPr/>
        </p:nvSpPr>
        <p:spPr>
          <a:xfrm>
            <a:off x="4427984" y="1988840"/>
            <a:ext cx="4320480" cy="576064"/>
          </a:xfrm>
          <a:prstGeom prst="rect">
            <a:avLst/>
          </a:prstGeom>
          <a:solidFill>
            <a:srgbClr val="C000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6172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dirty="0" smtClean="0">
                <a:solidFill>
                  <a:srgbClr val="D3005F"/>
                </a:solidFill>
                <a:latin typeface="Century Gothic" pitchFamily="34" charset="0"/>
              </a:rPr>
              <a:t>4</a:t>
            </a:r>
            <a:r>
              <a:rPr lang="en-CA" dirty="0">
                <a:solidFill>
                  <a:srgbClr val="D3005F"/>
                </a:solidFill>
                <a:latin typeface="Century Gothic" pitchFamily="34" charset="0"/>
              </a:rPr>
              <a:t> </a:t>
            </a:r>
            <a:r>
              <a:rPr lang="en-CA" dirty="0" smtClean="0">
                <a:solidFill>
                  <a:srgbClr val="D3005F"/>
                </a:solidFill>
                <a:latin typeface="Century Gothic" pitchFamily="34" charset="0"/>
              </a:rPr>
              <a:t>(b)</a:t>
            </a:r>
            <a:r>
              <a:rPr lang="en-CA" dirty="0" smtClean="0">
                <a:solidFill>
                  <a:srgbClr val="D3005F"/>
                </a:solidFill>
                <a:latin typeface="Century Gothic" pitchFamily="34" charset="0"/>
              </a:rPr>
              <a:t> </a:t>
            </a:r>
            <a:r>
              <a:rPr lang="en-CA" dirty="0" smtClean="0">
                <a:solidFill>
                  <a:srgbClr val="D3005F"/>
                </a:solidFill>
                <a:latin typeface="Century Gothic" pitchFamily="34" charset="0"/>
              </a:rPr>
              <a:t>Make your changes</a:t>
            </a:r>
          </a:p>
          <a:p>
            <a:pPr algn="l"/>
            <a:r>
              <a:rPr lang="en-CA" sz="2000" dirty="0" smtClean="0">
                <a:latin typeface="Century Gothic" pitchFamily="34" charset="0"/>
              </a:rPr>
              <a:t>-One of two ways</a:t>
            </a:r>
            <a:endParaRPr lang="en-CA" sz="2000" dirty="0">
              <a:latin typeface="Century Gothic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729309" y="2431672"/>
            <a:ext cx="3929880" cy="2514967"/>
            <a:chOff x="4210372" y="3211249"/>
            <a:chExt cx="4495176" cy="2876734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0372" y="3212976"/>
              <a:ext cx="4495176" cy="28750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Oval 1"/>
            <p:cNvSpPr/>
            <p:nvPr/>
          </p:nvSpPr>
          <p:spPr>
            <a:xfrm>
              <a:off x="5580112" y="3211249"/>
              <a:ext cx="432048" cy="432048"/>
            </a:xfrm>
            <a:prstGeom prst="ellipse">
              <a:avLst/>
            </a:prstGeom>
            <a:noFill/>
            <a:ln w="38100">
              <a:solidFill>
                <a:srgbClr val="FF7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Century Gothic" pitchFamily="34" charset="0"/>
              </a:endParaRPr>
            </a:p>
          </p:txBody>
        </p:sp>
      </p:grp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30334"/>
            <a:ext cx="3664644" cy="2858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755576" y="4111912"/>
            <a:ext cx="432048" cy="432048"/>
          </a:xfrm>
          <a:prstGeom prst="ellipse">
            <a:avLst/>
          </a:prstGeom>
          <a:noFill/>
          <a:ln w="38100">
            <a:solidFill>
              <a:srgbClr val="FF7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atin typeface="Century Gothic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1735648"/>
            <a:ext cx="3798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solidFill>
                  <a:srgbClr val="FF7300"/>
                </a:solidFill>
                <a:latin typeface="Century Gothic" pitchFamily="34" charset="0"/>
              </a:rPr>
              <a:t>A. By clicking in the box</a:t>
            </a:r>
            <a:endParaRPr lang="en-CA" b="1" dirty="0">
              <a:solidFill>
                <a:srgbClr val="FF7300"/>
              </a:solidFill>
              <a:latin typeface="Century Gothic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00700" y="1735648"/>
            <a:ext cx="4263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solidFill>
                  <a:srgbClr val="FF7300"/>
                </a:solidFill>
                <a:latin typeface="Century Gothic" pitchFamily="34" charset="0"/>
              </a:rPr>
              <a:t>B. OR opening a content editor window</a:t>
            </a:r>
            <a:endParaRPr lang="en-CA" b="1" dirty="0">
              <a:solidFill>
                <a:srgbClr val="FF7300"/>
              </a:solidFill>
              <a:latin typeface="Century Gothic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95091" y="5408056"/>
            <a:ext cx="37983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i="1" dirty="0" smtClean="0">
                <a:solidFill>
                  <a:srgbClr val="FF7300"/>
                </a:solidFill>
                <a:latin typeface="Century Gothic" pitchFamily="34" charset="0"/>
              </a:rPr>
              <a:t>*This method gives you more control of the content and more formatting options—it’s better for when you need to make a lot of changes.</a:t>
            </a:r>
            <a:endParaRPr lang="en-CA" i="1" dirty="0">
              <a:solidFill>
                <a:srgbClr val="FF7300"/>
              </a:solidFill>
              <a:latin typeface="Century Gothic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5408056"/>
            <a:ext cx="37983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i="1" dirty="0" smtClean="0">
                <a:solidFill>
                  <a:srgbClr val="FF7300"/>
                </a:solidFill>
                <a:latin typeface="Century Gothic" pitchFamily="34" charset="0"/>
              </a:rPr>
              <a:t>*This method is great for simple text changes—what you’ll be doing most of the time.</a:t>
            </a:r>
            <a:endParaRPr lang="en-CA" i="1" dirty="0">
              <a:solidFill>
                <a:srgbClr val="FF73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166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Content editor window</a:t>
            </a:r>
            <a:endParaRPr lang="en-CA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93715"/>
            <a:ext cx="5830743" cy="4051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6516216" y="1393715"/>
            <a:ext cx="198586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b="1" dirty="0" smtClean="0">
                <a:solidFill>
                  <a:srgbClr val="D3005F"/>
                </a:solidFill>
                <a:latin typeface="Century Gothic" pitchFamily="34" charset="0"/>
              </a:rPr>
              <a:t>Add links</a:t>
            </a:r>
          </a:p>
          <a:p>
            <a:r>
              <a:rPr lang="en-CA" sz="2000" dirty="0" smtClean="0">
                <a:solidFill>
                  <a:srgbClr val="D3005F"/>
                </a:solidFill>
                <a:latin typeface="Century Gothic" pitchFamily="34" charset="0"/>
              </a:rPr>
              <a:t>-internal</a:t>
            </a:r>
          </a:p>
          <a:p>
            <a:r>
              <a:rPr lang="en-CA" sz="2000" dirty="0" smtClean="0">
                <a:solidFill>
                  <a:srgbClr val="D3005F"/>
                </a:solidFill>
                <a:latin typeface="Century Gothic" pitchFamily="34" charset="0"/>
              </a:rPr>
              <a:t>-external</a:t>
            </a:r>
          </a:p>
          <a:p>
            <a:r>
              <a:rPr lang="en-CA" sz="2000" b="1" dirty="0" smtClean="0">
                <a:solidFill>
                  <a:srgbClr val="FF7300"/>
                </a:solidFill>
                <a:latin typeface="Century Gothic" pitchFamily="34" charset="0"/>
              </a:rPr>
              <a:t>Simple formatting</a:t>
            </a:r>
          </a:p>
          <a:p>
            <a:r>
              <a:rPr lang="en-CA" sz="2000" b="1" dirty="0" smtClean="0">
                <a:solidFill>
                  <a:srgbClr val="CE9D00"/>
                </a:solidFill>
                <a:latin typeface="Century Gothic" pitchFamily="34" charset="0"/>
              </a:rPr>
              <a:t>Add an image</a:t>
            </a:r>
            <a:endParaRPr lang="en-CA" sz="2000" dirty="0">
              <a:solidFill>
                <a:srgbClr val="CE9D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33026" y="1841416"/>
            <a:ext cx="144016" cy="144016"/>
          </a:xfrm>
          <a:prstGeom prst="rect">
            <a:avLst/>
          </a:prstGeom>
          <a:solidFill>
            <a:srgbClr val="D3005F">
              <a:alpha val="15000"/>
            </a:srgbClr>
          </a:solidFill>
          <a:ln>
            <a:solidFill>
              <a:srgbClr val="D300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Rectangle 12"/>
          <p:cNvSpPr/>
          <p:nvPr/>
        </p:nvSpPr>
        <p:spPr>
          <a:xfrm>
            <a:off x="3275856" y="1841416"/>
            <a:ext cx="144016" cy="144016"/>
          </a:xfrm>
          <a:prstGeom prst="rect">
            <a:avLst/>
          </a:prstGeom>
          <a:solidFill>
            <a:srgbClr val="D3005F">
              <a:alpha val="15000"/>
            </a:srgbClr>
          </a:solidFill>
          <a:ln>
            <a:solidFill>
              <a:srgbClr val="D300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Rectangle 13"/>
          <p:cNvSpPr/>
          <p:nvPr/>
        </p:nvSpPr>
        <p:spPr>
          <a:xfrm>
            <a:off x="3100998" y="1846412"/>
            <a:ext cx="144016" cy="144016"/>
          </a:xfrm>
          <a:prstGeom prst="rect">
            <a:avLst/>
          </a:prstGeom>
          <a:solidFill>
            <a:srgbClr val="CE9D00">
              <a:alpha val="15000"/>
            </a:srgbClr>
          </a:solidFill>
          <a:ln>
            <a:solidFill>
              <a:srgbClr val="CE9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ectangle 14"/>
          <p:cNvSpPr/>
          <p:nvPr/>
        </p:nvSpPr>
        <p:spPr>
          <a:xfrm>
            <a:off x="4211960" y="1838410"/>
            <a:ext cx="2016224" cy="144016"/>
          </a:xfrm>
          <a:prstGeom prst="rect">
            <a:avLst/>
          </a:prstGeom>
          <a:solidFill>
            <a:srgbClr val="FF7300">
              <a:alpha val="15000"/>
            </a:srgbClr>
          </a:solidFill>
          <a:ln>
            <a:solidFill>
              <a:srgbClr val="FF7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06752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Editing Images </a:t>
            </a:r>
            <a:br>
              <a:rPr lang="en-CA" dirty="0" smtClean="0"/>
            </a:br>
            <a:r>
              <a:rPr lang="en-CA" sz="2200" dirty="0" smtClean="0">
                <a:solidFill>
                  <a:schemeClr val="tx1"/>
                </a:solidFill>
              </a:rPr>
              <a:t>&amp; the media library</a:t>
            </a:r>
            <a:endParaRPr lang="en-CA" sz="2200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4572000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1691680" y="3140968"/>
            <a:ext cx="288032" cy="288032"/>
          </a:xfrm>
          <a:prstGeom prst="ellipse">
            <a:avLst/>
          </a:prstGeom>
          <a:noFill/>
          <a:ln w="38100">
            <a:solidFill>
              <a:srgbClr val="FF7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atin typeface="Century Gothic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060848"/>
            <a:ext cx="3522242" cy="45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3995936" y="4797152"/>
            <a:ext cx="288032" cy="288032"/>
          </a:xfrm>
          <a:prstGeom prst="ellipse">
            <a:avLst/>
          </a:prstGeom>
          <a:noFill/>
          <a:ln w="38100">
            <a:solidFill>
              <a:srgbClr val="FF7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04" y="277163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solidFill>
                  <a:srgbClr val="FF7300"/>
                </a:solidFill>
                <a:latin typeface="Century Gothic" pitchFamily="34" charset="0"/>
              </a:rPr>
              <a:t>Click the image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95936" y="5229200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solidFill>
                  <a:srgbClr val="FF7300"/>
                </a:solidFill>
                <a:latin typeface="Century Gothic" pitchFamily="34" charset="0"/>
              </a:rPr>
              <a:t>Choose an alternate from the media library</a:t>
            </a:r>
          </a:p>
        </p:txBody>
      </p:sp>
      <p:sp>
        <p:nvSpPr>
          <p:cNvPr id="10" name="Oval 9"/>
          <p:cNvSpPr/>
          <p:nvPr/>
        </p:nvSpPr>
        <p:spPr>
          <a:xfrm>
            <a:off x="5868144" y="6152530"/>
            <a:ext cx="660846" cy="660846"/>
          </a:xfrm>
          <a:prstGeom prst="ellipse">
            <a:avLst/>
          </a:prstGeom>
          <a:noFill/>
          <a:ln w="38100">
            <a:solidFill>
              <a:srgbClr val="FF7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atin typeface="Century Gothic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58138" y="618972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solidFill>
                  <a:srgbClr val="FF7300"/>
                </a:solidFill>
                <a:latin typeface="Century Gothic" pitchFamily="34" charset="0"/>
              </a:rPr>
              <a:t>Hit OK!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1560" y="4318845"/>
            <a:ext cx="28083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i="1" dirty="0" smtClean="0">
                <a:solidFill>
                  <a:srgbClr val="FF7300"/>
                </a:solidFill>
                <a:latin typeface="Century Gothic" pitchFamily="34" charset="0"/>
              </a:rPr>
              <a:t>*Images and files are stored in the media library. The media library is organized by your Program or Area and by Proof Points. </a:t>
            </a:r>
            <a:endParaRPr lang="en-CA" i="1" dirty="0">
              <a:solidFill>
                <a:srgbClr val="FF7300"/>
              </a:solidFill>
              <a:latin typeface="Century Gothic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58138" y="2091682"/>
            <a:ext cx="198586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b="1" i="1" dirty="0" smtClean="0">
                <a:solidFill>
                  <a:srgbClr val="FF7300"/>
                </a:solidFill>
                <a:latin typeface="Century Gothic" pitchFamily="34" charset="0"/>
              </a:rPr>
              <a:t>Programs &amp; Areas </a:t>
            </a:r>
            <a:r>
              <a:rPr lang="en-CA" i="1" dirty="0" smtClean="0">
                <a:solidFill>
                  <a:srgbClr val="FF7300"/>
                </a:solidFill>
                <a:latin typeface="Century Gothic" pitchFamily="34" charset="0"/>
              </a:rPr>
              <a:t>is for users to store images that are only for their pages</a:t>
            </a:r>
          </a:p>
          <a:p>
            <a:r>
              <a:rPr lang="en-CA" i="1" dirty="0" smtClean="0">
                <a:solidFill>
                  <a:srgbClr val="FF7300"/>
                </a:solidFill>
                <a:latin typeface="Century Gothic" pitchFamily="34" charset="0"/>
              </a:rPr>
              <a:t> </a:t>
            </a:r>
          </a:p>
          <a:p>
            <a:r>
              <a:rPr lang="en-CA" b="1" i="1" dirty="0" smtClean="0">
                <a:solidFill>
                  <a:srgbClr val="FF7300"/>
                </a:solidFill>
                <a:latin typeface="Century Gothic" pitchFamily="34" charset="0"/>
              </a:rPr>
              <a:t>Proof Points </a:t>
            </a:r>
            <a:r>
              <a:rPr lang="en-CA" i="1" dirty="0" smtClean="0">
                <a:solidFill>
                  <a:srgbClr val="FF7300"/>
                </a:solidFill>
                <a:latin typeface="Century Gothic" pitchFamily="34" charset="0"/>
              </a:rPr>
              <a:t>contains images that are open for anyone to use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77457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1460</TotalTime>
  <Words>493</Words>
  <Application>Microsoft Office PowerPoint</Application>
  <PresentationFormat>On-screen Show (4:3)</PresentationFormat>
  <Paragraphs>79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Website Author Training</vt:lpstr>
      <vt:lpstr>1. Login</vt:lpstr>
      <vt:lpstr>PowerPoint Presentation</vt:lpstr>
      <vt:lpstr>3 (a). Edit -your content</vt:lpstr>
      <vt:lpstr>PowerPoint Presentation</vt:lpstr>
      <vt:lpstr>Components of a page</vt:lpstr>
      <vt:lpstr>PowerPoint Presentation</vt:lpstr>
      <vt:lpstr>Content editor window</vt:lpstr>
      <vt:lpstr>Editing Images  &amp; the media library</vt:lpstr>
      <vt:lpstr>Adding files</vt:lpstr>
      <vt:lpstr>PowerPoint Presentation</vt:lpstr>
      <vt:lpstr>The approval process</vt:lpstr>
      <vt:lpstr>6. Unlock  -final step when you’ve completed your changes</vt:lpstr>
      <vt:lpstr>Demonstration time!</vt:lpstr>
      <vt:lpstr>Next Steps &amp; Resources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Courtney Brownell</dc:creator>
  <cp:lastModifiedBy>Courtney Brownell</cp:lastModifiedBy>
  <cp:revision>23</cp:revision>
  <cp:lastPrinted>2012-08-08T14:25:42Z</cp:lastPrinted>
  <dcterms:created xsi:type="dcterms:W3CDTF">2012-08-07T14:37:44Z</dcterms:created>
  <dcterms:modified xsi:type="dcterms:W3CDTF">2012-08-09T13:32:56Z</dcterms:modified>
</cp:coreProperties>
</file>