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91"/>
  </p:handout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6" r:id="rId19"/>
    <p:sldId id="277" r:id="rId20"/>
    <p:sldId id="278" r:id="rId21"/>
    <p:sldId id="279" r:id="rId22"/>
    <p:sldId id="280" r:id="rId23"/>
    <p:sldId id="283" r:id="rId24"/>
    <p:sldId id="281" r:id="rId25"/>
    <p:sldId id="284" r:id="rId26"/>
    <p:sldId id="285" r:id="rId27"/>
    <p:sldId id="304" r:id="rId28"/>
    <p:sldId id="286" r:id="rId29"/>
    <p:sldId id="294" r:id="rId30"/>
    <p:sldId id="287" r:id="rId31"/>
    <p:sldId id="334" r:id="rId32"/>
    <p:sldId id="288" r:id="rId33"/>
    <p:sldId id="335" r:id="rId34"/>
    <p:sldId id="289" r:id="rId35"/>
    <p:sldId id="336" r:id="rId36"/>
    <p:sldId id="290" r:id="rId37"/>
    <p:sldId id="337" r:id="rId38"/>
    <p:sldId id="292" r:id="rId39"/>
    <p:sldId id="358" r:id="rId40"/>
    <p:sldId id="293" r:id="rId41"/>
    <p:sldId id="299" r:id="rId42"/>
    <p:sldId id="321" r:id="rId43"/>
    <p:sldId id="322" r:id="rId44"/>
    <p:sldId id="323" r:id="rId45"/>
    <p:sldId id="324" r:id="rId46"/>
    <p:sldId id="325" r:id="rId47"/>
    <p:sldId id="326" r:id="rId48"/>
    <p:sldId id="327" r:id="rId49"/>
    <p:sldId id="328" r:id="rId50"/>
    <p:sldId id="300" r:id="rId51"/>
    <p:sldId id="301" r:id="rId52"/>
    <p:sldId id="302"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42" r:id="rId69"/>
    <p:sldId id="343" r:id="rId70"/>
    <p:sldId id="345" r:id="rId71"/>
    <p:sldId id="346" r:id="rId72"/>
    <p:sldId id="347" r:id="rId73"/>
    <p:sldId id="348" r:id="rId74"/>
    <p:sldId id="349" r:id="rId75"/>
    <p:sldId id="350" r:id="rId76"/>
    <p:sldId id="351" r:id="rId77"/>
    <p:sldId id="352" r:id="rId78"/>
    <p:sldId id="353" r:id="rId79"/>
    <p:sldId id="356" r:id="rId80"/>
    <p:sldId id="357" r:id="rId81"/>
    <p:sldId id="329" r:id="rId82"/>
    <p:sldId id="295" r:id="rId83"/>
    <p:sldId id="296" r:id="rId84"/>
    <p:sldId id="297" r:id="rId85"/>
    <p:sldId id="298" r:id="rId86"/>
    <p:sldId id="354" r:id="rId87"/>
    <p:sldId id="331" r:id="rId88"/>
    <p:sldId id="332" r:id="rId89"/>
    <p:sldId id="333" r:id="rId90"/>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00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860"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06E46779-8DAD-4C59-A09D-9D8EB6F11990}" type="datetimeFigureOut">
              <a:rPr lang="en-US" smtClean="0"/>
              <a:t>10/7/2015</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21A7430E-4411-404A-9833-AEA5A3FFB03B}" type="slidenum">
              <a:rPr lang="en-US" smtClean="0"/>
              <a:t>‹#›</a:t>
            </a:fld>
            <a:endParaRPr lang="en-US"/>
          </a:p>
        </p:txBody>
      </p:sp>
    </p:spTree>
    <p:extLst>
      <p:ext uri="{BB962C8B-B14F-4D97-AF65-F5344CB8AC3E}">
        <p14:creationId xmlns:p14="http://schemas.microsoft.com/office/powerpoint/2010/main" val="319118137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F7453432-4B61-46A6-8FE9-B3BBFB3FF628}" type="datetimeFigureOut">
              <a:rPr lang="en-CA" smtClean="0"/>
              <a:pPr/>
              <a:t>07/10/2015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D2189F6-FF25-4110-AD98-337DB49EAADC}" type="slidenum">
              <a:rPr lang="en-CA" smtClean="0"/>
              <a:pPr/>
              <a:t>‹#›</a:t>
            </a:fld>
            <a:endParaRPr lang="en-CA"/>
          </a:p>
        </p:txBody>
      </p:sp>
    </p:spTree>
    <p:extLst>
      <p:ext uri="{BB962C8B-B14F-4D97-AF65-F5344CB8AC3E}">
        <p14:creationId xmlns:p14="http://schemas.microsoft.com/office/powerpoint/2010/main" val="1970104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itchFamily="34" charset="0"/>
              </a:defRPr>
            </a:lvl1p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atin typeface="Century Gothic" pitchFamily="34" charset="0"/>
              </a:defRPr>
            </a:lvl1pPr>
          </a:lstStyle>
          <a:p>
            <a:fld id="{F7453432-4B61-46A6-8FE9-B3BBFB3FF628}" type="datetimeFigureOut">
              <a:rPr lang="en-CA" smtClean="0"/>
              <a:pPr/>
              <a:t>07/10/2015</a:t>
            </a:fld>
            <a:endParaRPr lang="en-CA"/>
          </a:p>
        </p:txBody>
      </p:sp>
      <p:sp>
        <p:nvSpPr>
          <p:cNvPr id="5" name="Footer Placeholder 4"/>
          <p:cNvSpPr>
            <a:spLocks noGrp="1"/>
          </p:cNvSpPr>
          <p:nvPr>
            <p:ph type="ftr" sz="quarter" idx="11"/>
          </p:nvPr>
        </p:nvSpPr>
        <p:spPr/>
        <p:txBody>
          <a:bodyPr/>
          <a:lstStyle>
            <a:lvl1pPr>
              <a:defRPr>
                <a:latin typeface="Century Gothic" pitchFamily="34" charset="0"/>
              </a:defRPr>
            </a:lvl1pPr>
          </a:lstStyle>
          <a:p>
            <a:endParaRPr lang="en-CA"/>
          </a:p>
        </p:txBody>
      </p:sp>
      <p:sp>
        <p:nvSpPr>
          <p:cNvPr id="6" name="Slide Number Placeholder 5"/>
          <p:cNvSpPr>
            <a:spLocks noGrp="1"/>
          </p:cNvSpPr>
          <p:nvPr>
            <p:ph type="sldNum" sz="quarter" idx="12"/>
          </p:nvPr>
        </p:nvSpPr>
        <p:spPr/>
        <p:txBody>
          <a:bodyPr/>
          <a:lstStyle>
            <a:lvl1pPr>
              <a:defRPr>
                <a:latin typeface="Century Gothic" pitchFamily="34" charset="0"/>
              </a:defRPr>
            </a:lvl1pPr>
          </a:lstStyle>
          <a:p>
            <a:fld id="{7D2189F6-FF25-4110-AD98-337DB49EAADC}" type="slidenum">
              <a:rPr lang="en-CA" smtClean="0"/>
              <a:pPr/>
              <a:t>‹#›</a:t>
            </a:fld>
            <a:endParaRPr lang="en-CA"/>
          </a:p>
        </p:txBody>
      </p:sp>
    </p:spTree>
    <p:extLst>
      <p:ext uri="{BB962C8B-B14F-4D97-AF65-F5344CB8AC3E}">
        <p14:creationId xmlns:p14="http://schemas.microsoft.com/office/powerpoint/2010/main" val="3131297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Century Gothic" pitchFamily="34" charset="0"/>
              </a:defRPr>
            </a:lvl1pPr>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atin typeface="Century Gothic" pitchFamily="34" charset="0"/>
              </a:defRPr>
            </a:lvl1pPr>
          </a:lstStyle>
          <a:p>
            <a:fld id="{F7453432-4B61-46A6-8FE9-B3BBFB3FF628}" type="datetimeFigureOut">
              <a:rPr lang="en-CA" smtClean="0"/>
              <a:pPr/>
              <a:t>07/10/2015</a:t>
            </a:fld>
            <a:endParaRPr lang="en-CA"/>
          </a:p>
        </p:txBody>
      </p:sp>
      <p:sp>
        <p:nvSpPr>
          <p:cNvPr id="5" name="Footer Placeholder 4"/>
          <p:cNvSpPr>
            <a:spLocks noGrp="1"/>
          </p:cNvSpPr>
          <p:nvPr>
            <p:ph type="ftr" sz="quarter" idx="11"/>
          </p:nvPr>
        </p:nvSpPr>
        <p:spPr/>
        <p:txBody>
          <a:bodyPr/>
          <a:lstStyle>
            <a:lvl1pPr>
              <a:defRPr>
                <a:latin typeface="Century Gothic" pitchFamily="34" charset="0"/>
              </a:defRPr>
            </a:lvl1pPr>
          </a:lstStyle>
          <a:p>
            <a:endParaRPr lang="en-CA"/>
          </a:p>
        </p:txBody>
      </p:sp>
      <p:sp>
        <p:nvSpPr>
          <p:cNvPr id="6" name="Slide Number Placeholder 5"/>
          <p:cNvSpPr>
            <a:spLocks noGrp="1"/>
          </p:cNvSpPr>
          <p:nvPr>
            <p:ph type="sldNum" sz="quarter" idx="12"/>
          </p:nvPr>
        </p:nvSpPr>
        <p:spPr/>
        <p:txBody>
          <a:bodyPr/>
          <a:lstStyle>
            <a:lvl1pPr>
              <a:defRPr>
                <a:latin typeface="Century Gothic" pitchFamily="34" charset="0"/>
              </a:defRPr>
            </a:lvl1pPr>
          </a:lstStyle>
          <a:p>
            <a:fld id="{7D2189F6-FF25-4110-AD98-337DB49EAADC}" type="slidenum">
              <a:rPr lang="en-CA" smtClean="0"/>
              <a:pPr/>
              <a:t>‹#›</a:t>
            </a:fld>
            <a:endParaRPr lang="en-CA"/>
          </a:p>
        </p:txBody>
      </p:sp>
    </p:spTree>
    <p:extLst>
      <p:ext uri="{BB962C8B-B14F-4D97-AF65-F5344CB8AC3E}">
        <p14:creationId xmlns:p14="http://schemas.microsoft.com/office/powerpoint/2010/main" val="1000787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7453432-4B61-46A6-8FE9-B3BBFB3FF628}" type="datetimeFigureOut">
              <a:rPr lang="en-CA" smtClean="0"/>
              <a:pPr/>
              <a:t>07/10/2015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D2189F6-FF25-4110-AD98-337DB49EAADC}" type="slidenum">
              <a:rPr lang="en-CA" smtClean="0"/>
              <a:pPr/>
              <a:t>‹#›</a:t>
            </a:fld>
            <a:endParaRPr lang="en-CA"/>
          </a:p>
        </p:txBody>
      </p:sp>
    </p:spTree>
    <p:extLst>
      <p:ext uri="{BB962C8B-B14F-4D97-AF65-F5344CB8AC3E}">
        <p14:creationId xmlns:p14="http://schemas.microsoft.com/office/powerpoint/2010/main" val="3328589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453432-4B61-46A6-8FE9-B3BBFB3FF628}" type="datetimeFigureOut">
              <a:rPr lang="en-CA" smtClean="0"/>
              <a:pPr/>
              <a:t>07/10/2015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D2189F6-FF25-4110-AD98-337DB49EAADC}" type="slidenum">
              <a:rPr lang="en-CA" smtClean="0"/>
              <a:pPr/>
              <a:t>‹#›</a:t>
            </a:fld>
            <a:endParaRPr lang="en-CA"/>
          </a:p>
        </p:txBody>
      </p:sp>
    </p:spTree>
    <p:extLst>
      <p:ext uri="{BB962C8B-B14F-4D97-AF65-F5344CB8AC3E}">
        <p14:creationId xmlns:p14="http://schemas.microsoft.com/office/powerpoint/2010/main" val="4052640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7453432-4B61-46A6-8FE9-B3BBFB3FF628}" type="datetimeFigureOut">
              <a:rPr lang="en-CA" smtClean="0"/>
              <a:pPr/>
              <a:t>07/10/2015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D2189F6-FF25-4110-AD98-337DB49EAADC}" type="slidenum">
              <a:rPr lang="en-CA" smtClean="0"/>
              <a:pPr/>
              <a:t>‹#›</a:t>
            </a:fld>
            <a:endParaRPr lang="en-CA"/>
          </a:p>
        </p:txBody>
      </p:sp>
    </p:spTree>
    <p:extLst>
      <p:ext uri="{BB962C8B-B14F-4D97-AF65-F5344CB8AC3E}">
        <p14:creationId xmlns:p14="http://schemas.microsoft.com/office/powerpoint/2010/main" val="2165840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7453432-4B61-46A6-8FE9-B3BBFB3FF628}" type="datetimeFigureOut">
              <a:rPr lang="en-CA" smtClean="0"/>
              <a:pPr/>
              <a:t>07/10/2015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D2189F6-FF25-4110-AD98-337DB49EAADC}" type="slidenum">
              <a:rPr lang="en-CA" smtClean="0"/>
              <a:pPr/>
              <a:t>‹#›</a:t>
            </a:fld>
            <a:endParaRPr lang="en-CA"/>
          </a:p>
        </p:txBody>
      </p:sp>
    </p:spTree>
    <p:extLst>
      <p:ext uri="{BB962C8B-B14F-4D97-AF65-F5344CB8AC3E}">
        <p14:creationId xmlns:p14="http://schemas.microsoft.com/office/powerpoint/2010/main" val="51022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F7453432-4B61-46A6-8FE9-B3BBFB3FF628}" type="datetimeFigureOut">
              <a:rPr lang="en-CA" smtClean="0"/>
              <a:pPr/>
              <a:t>07/10/2015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D2189F6-FF25-4110-AD98-337DB49EAADC}" type="slidenum">
              <a:rPr lang="en-CA" smtClean="0"/>
              <a:pPr/>
              <a:t>‹#›</a:t>
            </a:fld>
            <a:endParaRPr lang="en-CA"/>
          </a:p>
        </p:txBody>
      </p:sp>
    </p:spTree>
    <p:extLst>
      <p:ext uri="{BB962C8B-B14F-4D97-AF65-F5344CB8AC3E}">
        <p14:creationId xmlns:p14="http://schemas.microsoft.com/office/powerpoint/2010/main" val="940836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453432-4B61-46A6-8FE9-B3BBFB3FF628}" type="datetimeFigureOut">
              <a:rPr lang="en-CA" smtClean="0"/>
              <a:pPr/>
              <a:t>07/10/2015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D2189F6-FF25-4110-AD98-337DB49EAADC}" type="slidenum">
              <a:rPr lang="en-CA" smtClean="0"/>
              <a:pPr/>
              <a:t>‹#›</a:t>
            </a:fld>
            <a:endParaRPr lang="en-CA"/>
          </a:p>
        </p:txBody>
      </p:sp>
    </p:spTree>
    <p:extLst>
      <p:ext uri="{BB962C8B-B14F-4D97-AF65-F5344CB8AC3E}">
        <p14:creationId xmlns:p14="http://schemas.microsoft.com/office/powerpoint/2010/main" val="2715806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entury Gothic" pitchFamily="34" charset="0"/>
              </a:defRPr>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atin typeface="Century Gothic" pitchFamily="34" charset="0"/>
              </a:defRPr>
            </a:lvl1pPr>
            <a:lvl2pPr>
              <a:defRPr sz="2800">
                <a:latin typeface="Century Gothic" pitchFamily="34" charset="0"/>
              </a:defRPr>
            </a:lvl2pPr>
            <a:lvl3pPr>
              <a:defRPr sz="2400">
                <a:latin typeface="Century Gothic" pitchFamily="34" charset="0"/>
              </a:defRPr>
            </a:lvl3pPr>
            <a:lvl4pPr>
              <a:defRPr sz="2000">
                <a:latin typeface="Century Gothic" pitchFamily="34" charset="0"/>
              </a:defRPr>
            </a:lvl4pPr>
            <a:lvl5pPr>
              <a:defRPr sz="2000">
                <a:latin typeface="Century Gothic"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Century Gothic" pitchFamily="34" charset="0"/>
              </a:defRPr>
            </a:lvl1pPr>
          </a:lstStyle>
          <a:p>
            <a:fld id="{F7453432-4B61-46A6-8FE9-B3BBFB3FF628}" type="datetimeFigureOut">
              <a:rPr lang="en-CA" smtClean="0"/>
              <a:pPr/>
              <a:t>07/10/2015</a:t>
            </a:fld>
            <a:endParaRPr lang="en-CA"/>
          </a:p>
        </p:txBody>
      </p:sp>
      <p:sp>
        <p:nvSpPr>
          <p:cNvPr id="6" name="Footer Placeholder 5"/>
          <p:cNvSpPr>
            <a:spLocks noGrp="1"/>
          </p:cNvSpPr>
          <p:nvPr>
            <p:ph type="ftr" sz="quarter" idx="11"/>
          </p:nvPr>
        </p:nvSpPr>
        <p:spPr/>
        <p:txBody>
          <a:bodyPr/>
          <a:lstStyle>
            <a:lvl1pPr>
              <a:defRPr>
                <a:latin typeface="Century Gothic" pitchFamily="34" charset="0"/>
              </a:defRPr>
            </a:lvl1pPr>
          </a:lstStyle>
          <a:p>
            <a:endParaRPr lang="en-CA"/>
          </a:p>
        </p:txBody>
      </p:sp>
      <p:sp>
        <p:nvSpPr>
          <p:cNvPr id="7" name="Slide Number Placeholder 6"/>
          <p:cNvSpPr>
            <a:spLocks noGrp="1"/>
          </p:cNvSpPr>
          <p:nvPr>
            <p:ph type="sldNum" sz="quarter" idx="12"/>
          </p:nvPr>
        </p:nvSpPr>
        <p:spPr/>
        <p:txBody>
          <a:bodyPr/>
          <a:lstStyle>
            <a:lvl1pPr>
              <a:defRPr>
                <a:latin typeface="Century Gothic" pitchFamily="34" charset="0"/>
              </a:defRPr>
            </a:lvl1pPr>
          </a:lstStyle>
          <a:p>
            <a:fld id="{7D2189F6-FF25-4110-AD98-337DB49EAADC}" type="slidenum">
              <a:rPr lang="en-CA" smtClean="0"/>
              <a:pPr/>
              <a:t>‹#›</a:t>
            </a:fld>
            <a:endParaRPr lang="en-CA"/>
          </a:p>
        </p:txBody>
      </p:sp>
    </p:spTree>
    <p:extLst>
      <p:ext uri="{BB962C8B-B14F-4D97-AF65-F5344CB8AC3E}">
        <p14:creationId xmlns:p14="http://schemas.microsoft.com/office/powerpoint/2010/main" val="4130936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entury Gothic" pitchFamily="34" charset="0"/>
              </a:defRPr>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entury Gothic"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Century Gothic" pitchFamily="34" charset="0"/>
              </a:defRPr>
            </a:lvl1pPr>
          </a:lstStyle>
          <a:p>
            <a:fld id="{F7453432-4B61-46A6-8FE9-B3BBFB3FF628}" type="datetimeFigureOut">
              <a:rPr lang="en-CA" smtClean="0"/>
              <a:pPr/>
              <a:t>07/10/2015</a:t>
            </a:fld>
            <a:endParaRPr lang="en-CA"/>
          </a:p>
        </p:txBody>
      </p:sp>
      <p:sp>
        <p:nvSpPr>
          <p:cNvPr id="6" name="Footer Placeholder 5"/>
          <p:cNvSpPr>
            <a:spLocks noGrp="1"/>
          </p:cNvSpPr>
          <p:nvPr>
            <p:ph type="ftr" sz="quarter" idx="11"/>
          </p:nvPr>
        </p:nvSpPr>
        <p:spPr/>
        <p:txBody>
          <a:bodyPr/>
          <a:lstStyle>
            <a:lvl1pPr>
              <a:defRPr>
                <a:latin typeface="Century Gothic" pitchFamily="34" charset="0"/>
              </a:defRPr>
            </a:lvl1pPr>
          </a:lstStyle>
          <a:p>
            <a:endParaRPr lang="en-CA"/>
          </a:p>
        </p:txBody>
      </p:sp>
      <p:sp>
        <p:nvSpPr>
          <p:cNvPr id="7" name="Slide Number Placeholder 6"/>
          <p:cNvSpPr>
            <a:spLocks noGrp="1"/>
          </p:cNvSpPr>
          <p:nvPr>
            <p:ph type="sldNum" sz="quarter" idx="12"/>
          </p:nvPr>
        </p:nvSpPr>
        <p:spPr/>
        <p:txBody>
          <a:bodyPr/>
          <a:lstStyle>
            <a:lvl1pPr>
              <a:defRPr>
                <a:latin typeface="Century Gothic" pitchFamily="34" charset="0"/>
              </a:defRPr>
            </a:lvl1pPr>
          </a:lstStyle>
          <a:p>
            <a:fld id="{7D2189F6-FF25-4110-AD98-337DB49EAADC}" type="slidenum">
              <a:rPr lang="en-CA" smtClean="0"/>
              <a:pPr/>
              <a:t>‹#›</a:t>
            </a:fld>
            <a:endParaRPr lang="en-CA"/>
          </a:p>
        </p:txBody>
      </p:sp>
    </p:spTree>
    <p:extLst>
      <p:ext uri="{BB962C8B-B14F-4D97-AF65-F5344CB8AC3E}">
        <p14:creationId xmlns:p14="http://schemas.microsoft.com/office/powerpoint/2010/main" val="461149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itchFamily="34" charset="0"/>
              </a:defRPr>
            </a:lvl1pPr>
          </a:lstStyle>
          <a:p>
            <a:fld id="{F7453432-4B61-46A6-8FE9-B3BBFB3FF628}" type="datetimeFigureOut">
              <a:rPr lang="en-CA" smtClean="0"/>
              <a:pPr/>
              <a:t>07/10/2015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itchFamily="34" charset="0"/>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itchFamily="34" charset="0"/>
              </a:defRPr>
            </a:lvl1pPr>
          </a:lstStyle>
          <a:p>
            <a:fld id="{7D2189F6-FF25-4110-AD98-337DB49EAADC}" type="slidenum">
              <a:rPr lang="en-CA" smtClean="0"/>
              <a:pPr/>
              <a:t>‹#›</a:t>
            </a:fld>
            <a:endParaRPr lang="en-CA"/>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56176" y="6165304"/>
            <a:ext cx="2579384" cy="410484"/>
          </a:xfrm>
          <a:prstGeom prst="rect">
            <a:avLst/>
          </a:prstGeom>
        </p:spPr>
      </p:pic>
    </p:spTree>
    <p:extLst>
      <p:ext uri="{BB962C8B-B14F-4D97-AF65-F5344CB8AC3E}">
        <p14:creationId xmlns:p14="http://schemas.microsoft.com/office/powerpoint/2010/main" val="290248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D3005F"/>
          </a:solidFill>
          <a:latin typeface="Century Gothic"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cm-www.rotman.utoronto.ca/Degrees/MastersPrograms/MBAPrograms.aspx" TargetMode="External"/><Relationship Id="rId2" Type="http://schemas.openxmlformats.org/officeDocument/2006/relationships/hyperlink" Target="http://cd-www.rotman.utoronto.ca/Degrees/MastersPrograms/MBAPrograms/FullTimeMBA/Academics.asp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cd-www.rotman.utoronto.ca/Degrees/MastersPrograms/MBAPrograms/FullTimeMBA/Careers/CareerCentre/CareerServices.aspx" TargetMode="External"/><Relationship Id="rId2" Type="http://schemas.openxmlformats.org/officeDocument/2006/relationships/hyperlink" Target="http://cd-www.rotman.utoronto.ca/Connect/DeanRogerMartin/MeetTheDean.aspx"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cd-www.rotman.utoronto.ca/Degrees/MastersPrograms/MBAPrograms/FullTimeMBA.aspx"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cd-www.rotman.utoronto.ca/FacultyAndResearch/Research/ResearchByTopic.aspx"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cd-www.rotman.utoronto.ca/FacultyAndResearch/EducationCentres/DesignWorks/About%20DesignWorks.aspx"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cd-www.rotman.utoronto.ca/Connect/RotmanAdvantage/Room%20to%20Grow.aspx" TargetMode="External"/><Relationship Id="rId2" Type="http://schemas.openxmlformats.org/officeDocument/2006/relationships/hyperlink" Target="http://cd-www.rotman.utoronto.ca/Connect/RotmanAdvantage.aspx"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cd-www.rotman.utoronto.ca/FacultyAndResearch/ResearchCentres/InstituteForInternationalBusiness.aspx" TargetMode="External"/><Relationship Id="rId2" Type="http://schemas.openxmlformats.org/officeDocument/2006/relationships/hyperlink" Target="http://cd-www.rotman.utoronto.ca/FacultyAndResearch/ResearchCentres/CapitalMarketsInstitute.aspx"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cd-www.rotman.utoronto.ca/Connect/RotmanLive.aspx"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cd-www.rotman.utoronto.ca/Degrees/MastersPrograms/MBAPrograms/OmniumGlobalEMBA.aspx"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cd-www.rotman.utoronto.ca/Degrees/YourDegree/ApplyNow.aspx"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cd-www.rotman.utoronto.ca/Connect/RotmanAdvantage/Toronto.aspx"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cd-www.rotman.utoronto.ca/Degrees/MastersPrograms/MBAPrograms/FullTimeMBA/StudentLife/LifeatRotman/Day-in-the-Life.aspx" TargetMode="External"/><Relationship Id="rId2" Type="http://schemas.openxmlformats.org/officeDocument/2006/relationships/hyperlink" Target="http://cd-www.rotman.utoronto.ca/Degrees/MastersPrograms/MBAPrograms/PartTimeMBA/MorningMBA.aspx"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cd-www.rotman.utoronto.ca/Degrees/MastersPrograms/MBAPrograms/FullTimeMBA/StudentLife/LifeatRotman/Day-in-the-Life.aspx"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cd-www.rotman.utoronto.ca/Degrees/MastersPrograms/MBAPrograms/FullTimeMBA.aspx"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cd-www.rotman.utoronto.ca/Degrees/MastersPrograms/MBAPrograms/FullTimeMBA.aspx"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CA" dirty="0" smtClean="0"/>
              <a:t>Content Author Training</a:t>
            </a:r>
            <a:endParaRPr lang="en-CA" dirty="0"/>
          </a:p>
        </p:txBody>
      </p:sp>
      <p:sp>
        <p:nvSpPr>
          <p:cNvPr id="7" name="Subtitle 6"/>
          <p:cNvSpPr>
            <a:spLocks noGrp="1"/>
          </p:cNvSpPr>
          <p:nvPr>
            <p:ph type="subTitle" idx="1"/>
          </p:nvPr>
        </p:nvSpPr>
        <p:spPr/>
        <p:txBody>
          <a:bodyPr/>
          <a:lstStyle/>
          <a:p>
            <a:r>
              <a:rPr lang="en-CA" dirty="0" smtClean="0"/>
              <a:t>Let’s learn about </a:t>
            </a:r>
            <a:r>
              <a:rPr lang="en-CA" dirty="0" err="1" smtClean="0"/>
              <a:t>Sitecore</a:t>
            </a:r>
            <a:endParaRPr lang="en-CA" dirty="0"/>
          </a:p>
        </p:txBody>
      </p:sp>
    </p:spTree>
    <p:extLst>
      <p:ext uri="{BB962C8B-B14F-4D97-AF65-F5344CB8AC3E}">
        <p14:creationId xmlns:p14="http://schemas.microsoft.com/office/powerpoint/2010/main" val="9889322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Page Editor</a:t>
            </a:r>
            <a:endParaRPr lang="en-CA" dirty="0"/>
          </a:p>
        </p:txBody>
      </p:sp>
      <p:sp>
        <p:nvSpPr>
          <p:cNvPr id="3" name="Content Placeholder 2"/>
          <p:cNvSpPr>
            <a:spLocks noGrp="1"/>
          </p:cNvSpPr>
          <p:nvPr>
            <p:ph idx="1"/>
          </p:nvPr>
        </p:nvSpPr>
        <p:spPr>
          <a:xfrm>
            <a:off x="457200" y="1600200"/>
            <a:ext cx="8229600" cy="4421087"/>
          </a:xfrm>
        </p:spPr>
        <p:txBody>
          <a:bodyPr/>
          <a:lstStyle/>
          <a:p>
            <a:r>
              <a:rPr lang="en-US" dirty="0"/>
              <a:t>Page Editor mode allows you to work, </a:t>
            </a:r>
            <a:r>
              <a:rPr lang="en-US" dirty="0" smtClean="0"/>
              <a:t>essentially, in </a:t>
            </a:r>
            <a:r>
              <a:rPr lang="en-US" dirty="0"/>
              <a:t>a WYSIWYG mode</a:t>
            </a:r>
            <a:endParaRPr lang="en-CA" dirty="0"/>
          </a:p>
          <a:p>
            <a:endParaRPr lang="en-CA" dirty="0"/>
          </a:p>
        </p:txBody>
      </p:sp>
    </p:spTree>
    <p:extLst>
      <p:ext uri="{BB962C8B-B14F-4D97-AF65-F5344CB8AC3E}">
        <p14:creationId xmlns:p14="http://schemas.microsoft.com/office/powerpoint/2010/main" val="1436551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618502"/>
            <a:ext cx="2160240" cy="56802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59832" y="4222829"/>
            <a:ext cx="5807000" cy="646331"/>
          </a:xfrm>
          <a:prstGeom prst="rect">
            <a:avLst/>
          </a:prstGeom>
        </p:spPr>
        <p:txBody>
          <a:bodyPr wrap="square">
            <a:spAutoFit/>
          </a:bodyPr>
          <a:lstStyle/>
          <a:p>
            <a:r>
              <a:rPr lang="en-US" dirty="0">
                <a:solidFill>
                  <a:srgbClr val="D3005F"/>
                </a:solidFill>
                <a:latin typeface="Century Gothic" pitchFamily="34" charset="0"/>
              </a:rPr>
              <a:t>To open a page in the Page Editor mode</a:t>
            </a:r>
            <a:r>
              <a:rPr lang="en-US" dirty="0" smtClean="0">
                <a:solidFill>
                  <a:srgbClr val="D3005F"/>
                </a:solidFill>
                <a:latin typeface="Century Gothic" pitchFamily="34" charset="0"/>
              </a:rPr>
              <a:t>, navigate </a:t>
            </a:r>
            <a:r>
              <a:rPr lang="en-US" dirty="0">
                <a:solidFill>
                  <a:srgbClr val="D3005F"/>
                </a:solidFill>
                <a:latin typeface="Century Gothic" pitchFamily="34" charset="0"/>
              </a:rPr>
              <a:t>to it in the content tree then click it…</a:t>
            </a:r>
            <a:endParaRPr lang="en-CA" dirty="0">
              <a:solidFill>
                <a:srgbClr val="D3005F"/>
              </a:solidFill>
              <a:latin typeface="Century Gothic" pitchFamily="34" charset="0"/>
            </a:endParaRPr>
          </a:p>
        </p:txBody>
      </p:sp>
    </p:spTree>
    <p:extLst>
      <p:ext uri="{BB962C8B-B14F-4D97-AF65-F5344CB8AC3E}">
        <p14:creationId xmlns:p14="http://schemas.microsoft.com/office/powerpoint/2010/main" val="15735555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772816"/>
            <a:ext cx="8043540"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83568" y="4113947"/>
            <a:ext cx="7827516" cy="369332"/>
          </a:xfrm>
          <a:prstGeom prst="rect">
            <a:avLst/>
          </a:prstGeom>
        </p:spPr>
        <p:txBody>
          <a:bodyPr wrap="square">
            <a:spAutoFit/>
          </a:bodyPr>
          <a:lstStyle/>
          <a:p>
            <a:r>
              <a:rPr lang="en-US" dirty="0">
                <a:solidFill>
                  <a:srgbClr val="D3005F"/>
                </a:solidFill>
                <a:latin typeface="Century Gothic" pitchFamily="34" charset="0"/>
              </a:rPr>
              <a:t>... select "Publish" from the ribbon and click on "Page Editor"</a:t>
            </a:r>
            <a:endParaRPr lang="en-CA" dirty="0">
              <a:solidFill>
                <a:srgbClr val="D3005F"/>
              </a:solidFill>
              <a:latin typeface="Century Gothic" pitchFamily="34" charset="0"/>
            </a:endParaRPr>
          </a:p>
        </p:txBody>
      </p:sp>
    </p:spTree>
    <p:extLst>
      <p:ext uri="{BB962C8B-B14F-4D97-AF65-F5344CB8AC3E}">
        <p14:creationId xmlns:p14="http://schemas.microsoft.com/office/powerpoint/2010/main" val="2349244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04665"/>
            <a:ext cx="8496944" cy="1512168"/>
          </a:xfrm>
        </p:spPr>
        <p:txBody>
          <a:bodyPr>
            <a:normAutofit fontScale="92500" lnSpcReduction="20000"/>
          </a:bodyPr>
          <a:lstStyle/>
          <a:p>
            <a:pPr marL="0" indent="0">
              <a:buNone/>
            </a:pPr>
            <a:r>
              <a:rPr lang="en-US" sz="1800" dirty="0"/>
              <a:t>This opens a </a:t>
            </a:r>
            <a:r>
              <a:rPr lang="en-US" sz="1800" dirty="0">
                <a:solidFill>
                  <a:srgbClr val="D3005F"/>
                </a:solidFill>
              </a:rPr>
              <a:t>WYSIWYG</a:t>
            </a:r>
            <a:r>
              <a:rPr lang="en-US" sz="1800" dirty="0"/>
              <a:t> version of the page so you can edit the content as it is seen by site visitors. </a:t>
            </a:r>
            <a:endParaRPr lang="en-US" sz="1800" dirty="0" smtClean="0"/>
          </a:p>
          <a:p>
            <a:pPr marL="0" indent="0">
              <a:buNone/>
            </a:pPr>
            <a:endParaRPr lang="en-US" sz="1800" dirty="0" smtClean="0"/>
          </a:p>
          <a:p>
            <a:pPr marL="0" indent="0">
              <a:buNone/>
            </a:pPr>
            <a:r>
              <a:rPr lang="en-US" sz="1800" i="1" dirty="0" smtClean="0">
                <a:solidFill>
                  <a:srgbClr val="D3005F"/>
                </a:solidFill>
              </a:rPr>
              <a:t>Note</a:t>
            </a:r>
            <a:r>
              <a:rPr lang="en-US" sz="1800" i="1" dirty="0">
                <a:solidFill>
                  <a:srgbClr val="D3005F"/>
                </a:solidFill>
              </a:rPr>
              <a:t>: The right rail will always appear in the Page Editor mode. However, if nothing is added to this space, the content </a:t>
            </a:r>
            <a:r>
              <a:rPr lang="en-US" sz="1800" i="1" dirty="0" smtClean="0">
                <a:solidFill>
                  <a:srgbClr val="D3005F"/>
                </a:solidFill>
              </a:rPr>
              <a:t>will </a:t>
            </a:r>
            <a:r>
              <a:rPr lang="en-US" sz="1800" i="1" dirty="0">
                <a:solidFill>
                  <a:srgbClr val="D3005F"/>
                </a:solidFill>
              </a:rPr>
              <a:t>fill the full width of the page in preview and published modes.</a:t>
            </a:r>
            <a:endParaRPr lang="en-CA" sz="1800" i="1" dirty="0">
              <a:solidFill>
                <a:srgbClr val="D3005F"/>
              </a:solidFill>
            </a:endParaRPr>
          </a:p>
          <a:p>
            <a:pPr marL="0" indent="0">
              <a:buNone/>
            </a:pPr>
            <a:endParaRPr lang="en-CA" sz="1800" dirty="0"/>
          </a:p>
        </p:txBody>
      </p:sp>
      <p:grpSp>
        <p:nvGrpSpPr>
          <p:cNvPr id="4" name="Group 2"/>
          <p:cNvGrpSpPr>
            <a:grpSpLocks/>
          </p:cNvGrpSpPr>
          <p:nvPr/>
        </p:nvGrpSpPr>
        <p:grpSpPr bwMode="auto">
          <a:xfrm>
            <a:off x="433525" y="1943120"/>
            <a:ext cx="8159575" cy="4166136"/>
            <a:chOff x="720" y="3314"/>
            <a:chExt cx="13661" cy="6976"/>
          </a:xfrm>
        </p:grpSpPr>
        <p:grpSp>
          <p:nvGrpSpPr>
            <p:cNvPr id="5" name="Group 3"/>
            <p:cNvGrpSpPr>
              <a:grpSpLocks/>
            </p:cNvGrpSpPr>
            <p:nvPr/>
          </p:nvGrpSpPr>
          <p:grpSpPr bwMode="auto">
            <a:xfrm>
              <a:off x="720" y="3314"/>
              <a:ext cx="13661" cy="6976"/>
              <a:chOff x="720" y="3314"/>
              <a:chExt cx="13661" cy="6976"/>
            </a:xfrm>
          </p:grpSpPr>
          <p:sp>
            <p:nvSpPr>
              <p:cNvPr id="6" name="Freeform 4"/>
              <p:cNvSpPr>
                <a:spLocks/>
              </p:cNvSpPr>
              <p:nvPr/>
            </p:nvSpPr>
            <p:spPr bwMode="auto">
              <a:xfrm rot="16375042">
                <a:off x="13631" y="9058"/>
                <a:ext cx="720" cy="780"/>
              </a:xfrm>
              <a:custGeom>
                <a:avLst/>
                <a:gdLst>
                  <a:gd name="T0" fmla="+- 0 14400 13680"/>
                  <a:gd name="T1" fmla="*/ T0 w 720"/>
                  <a:gd name="T2" fmla="+- 0 10020 10020"/>
                  <a:gd name="T3" fmla="*/ 10020 h 780"/>
                  <a:gd name="T4" fmla="+- 0 13680 13680"/>
                  <a:gd name="T5" fmla="*/ T4 w 720"/>
                  <a:gd name="T6" fmla="+- 0 10020 10020"/>
                  <a:gd name="T7" fmla="*/ 10020 h 780"/>
                  <a:gd name="T8" fmla="+- 0 13680 13680"/>
                  <a:gd name="T9" fmla="*/ T8 w 720"/>
                  <a:gd name="T10" fmla="+- 0 10800 10020"/>
                  <a:gd name="T11" fmla="*/ 10800 h 780"/>
                  <a:gd name="T12" fmla="+- 0 14400 13680"/>
                  <a:gd name="T13" fmla="*/ T12 w 720"/>
                  <a:gd name="T14" fmla="+- 0 10800 10020"/>
                  <a:gd name="T15" fmla="*/ 10800 h 780"/>
                  <a:gd name="T16" fmla="+- 0 14400 13680"/>
                  <a:gd name="T17" fmla="*/ T16 w 720"/>
                  <a:gd name="T18" fmla="+- 0 10020 10020"/>
                  <a:gd name="T19" fmla="*/ 10020 h 780"/>
                </a:gdLst>
                <a:ahLst/>
                <a:cxnLst>
                  <a:cxn ang="0">
                    <a:pos x="T1" y="T3"/>
                  </a:cxn>
                  <a:cxn ang="0">
                    <a:pos x="T5" y="T7"/>
                  </a:cxn>
                  <a:cxn ang="0">
                    <a:pos x="T9" y="T11"/>
                  </a:cxn>
                  <a:cxn ang="0">
                    <a:pos x="T13" y="T15"/>
                  </a:cxn>
                  <a:cxn ang="0">
                    <a:pos x="T17" y="T19"/>
                  </a:cxn>
                </a:cxnLst>
                <a:rect l="0" t="0" r="r" b="b"/>
                <a:pathLst>
                  <a:path w="720" h="780">
                    <a:moveTo>
                      <a:pt x="720" y="0"/>
                    </a:moveTo>
                    <a:lnTo>
                      <a:pt x="0" y="0"/>
                    </a:lnTo>
                    <a:lnTo>
                      <a:pt x="0" y="780"/>
                    </a:lnTo>
                    <a:lnTo>
                      <a:pt x="720" y="780"/>
                    </a:lnTo>
                    <a:lnTo>
                      <a:pt x="720" y="0"/>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pic>
            <p:nvPicPr>
              <p:cNvPr id="1126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 y="3314"/>
                <a:ext cx="12941" cy="6976"/>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7043769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Demonstration Time!</a:t>
            </a:r>
            <a:endParaRPr lang="en-CA" dirty="0"/>
          </a:p>
        </p:txBody>
      </p:sp>
      <p:sp>
        <p:nvSpPr>
          <p:cNvPr id="3" name="Content Placeholder 2"/>
          <p:cNvSpPr>
            <a:spLocks noGrp="1"/>
          </p:cNvSpPr>
          <p:nvPr>
            <p:ph idx="1"/>
          </p:nvPr>
        </p:nvSpPr>
        <p:spPr>
          <a:xfrm>
            <a:off x="457200" y="1600201"/>
            <a:ext cx="8229600" cy="2044824"/>
          </a:xfrm>
        </p:spPr>
        <p:txBody>
          <a:bodyPr>
            <a:normAutofit/>
          </a:bodyPr>
          <a:lstStyle/>
          <a:p>
            <a:r>
              <a:rPr lang="en-US" sz="2500" dirty="0"/>
              <a:t>Editing content fields in Page Editor</a:t>
            </a:r>
            <a:endParaRPr lang="en-CA" sz="2500" dirty="0"/>
          </a:p>
          <a:p>
            <a:r>
              <a:rPr lang="en-US" sz="2500" dirty="0" smtClean="0"/>
              <a:t>Adding </a:t>
            </a:r>
            <a:r>
              <a:rPr lang="en-US" sz="2500" dirty="0"/>
              <a:t>and removing widgets in the right rail</a:t>
            </a:r>
            <a:endParaRPr lang="en-CA" sz="2500" dirty="0"/>
          </a:p>
          <a:p>
            <a:r>
              <a:rPr lang="en-US" sz="2500" dirty="0" smtClean="0"/>
              <a:t>Previewing </a:t>
            </a:r>
            <a:r>
              <a:rPr lang="en-US" sz="2500" dirty="0"/>
              <a:t>your </a:t>
            </a:r>
            <a:r>
              <a:rPr lang="en-US" sz="2500" dirty="0" smtClean="0"/>
              <a:t>changes</a:t>
            </a:r>
            <a:endParaRPr lang="en-CA" sz="2500" dirty="0"/>
          </a:p>
          <a:p>
            <a:r>
              <a:rPr lang="en-US" sz="2500" dirty="0" smtClean="0"/>
              <a:t>Saving </a:t>
            </a:r>
            <a:r>
              <a:rPr lang="en-US" sz="2500" dirty="0"/>
              <a:t>your changes</a:t>
            </a:r>
            <a:endParaRPr lang="en-CA" sz="2500" dirty="0"/>
          </a:p>
          <a:p>
            <a:endParaRPr lang="en-CA" sz="2500" dirty="0"/>
          </a:p>
        </p:txBody>
      </p:sp>
    </p:spTree>
    <p:extLst>
      <p:ext uri="{BB962C8B-B14F-4D97-AF65-F5344CB8AC3E}">
        <p14:creationId xmlns:p14="http://schemas.microsoft.com/office/powerpoint/2010/main" val="4110263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Content Editor</a:t>
            </a:r>
            <a:endParaRPr lang="en-CA" dirty="0"/>
          </a:p>
        </p:txBody>
      </p:sp>
      <p:sp>
        <p:nvSpPr>
          <p:cNvPr id="3" name="Content Placeholder 2"/>
          <p:cNvSpPr>
            <a:spLocks noGrp="1"/>
          </p:cNvSpPr>
          <p:nvPr>
            <p:ph idx="1"/>
          </p:nvPr>
        </p:nvSpPr>
        <p:spPr/>
        <p:txBody>
          <a:bodyPr/>
          <a:lstStyle/>
          <a:p>
            <a:r>
              <a:rPr lang="en-US" dirty="0"/>
              <a:t>The content editor mode displays the various fields associated with each page. It is not a WYSIWYG interface but it is useful, especially for quick edits</a:t>
            </a:r>
            <a:endParaRPr lang="en-CA" dirty="0"/>
          </a:p>
          <a:p>
            <a:endParaRPr lang="en-CA" dirty="0"/>
          </a:p>
        </p:txBody>
      </p:sp>
    </p:spTree>
    <p:extLst>
      <p:ext uri="{BB962C8B-B14F-4D97-AF65-F5344CB8AC3E}">
        <p14:creationId xmlns:p14="http://schemas.microsoft.com/office/powerpoint/2010/main" val="7423662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6"/>
            <a:ext cx="8229600" cy="1180728"/>
          </a:xfrm>
        </p:spPr>
        <p:txBody>
          <a:bodyPr>
            <a:normAutofit/>
          </a:bodyPr>
          <a:lstStyle/>
          <a:p>
            <a:pPr marL="0" indent="0">
              <a:buNone/>
            </a:pPr>
            <a:r>
              <a:rPr lang="en-US" sz="1800" dirty="0"/>
              <a:t>You can also edit the main page content directly from the </a:t>
            </a:r>
            <a:r>
              <a:rPr lang="en-US" sz="1800" dirty="0">
                <a:solidFill>
                  <a:srgbClr val="D3005F"/>
                </a:solidFill>
              </a:rPr>
              <a:t>Content Editor </a:t>
            </a:r>
            <a:r>
              <a:rPr lang="en-US" sz="1800" dirty="0" smtClean="0">
                <a:solidFill>
                  <a:srgbClr val="D3005F"/>
                </a:solidFill>
              </a:rPr>
              <a:t>mode</a:t>
            </a:r>
            <a:r>
              <a:rPr lang="en-US" sz="1800" dirty="0" smtClean="0"/>
              <a:t>. Clicking </a:t>
            </a:r>
            <a:r>
              <a:rPr lang="en-US" sz="1800" dirty="0"/>
              <a:t>“Show Editor” on the field you want to change launches a rich text editor.</a:t>
            </a:r>
            <a:endParaRPr lang="en-CA" sz="1800" dirty="0"/>
          </a:p>
          <a:p>
            <a:pPr marL="0" indent="0">
              <a:buNone/>
            </a:pPr>
            <a:endParaRPr lang="en-CA" sz="1800" dirty="0"/>
          </a:p>
        </p:txBody>
      </p:sp>
      <p:sp>
        <p:nvSpPr>
          <p:cNvPr id="6" name="Freeform 4"/>
          <p:cNvSpPr>
            <a:spLocks/>
          </p:cNvSpPr>
          <p:nvPr/>
        </p:nvSpPr>
        <p:spPr bwMode="auto">
          <a:xfrm>
            <a:off x="8686800" y="5962610"/>
            <a:ext cx="457200" cy="495365"/>
          </a:xfrm>
          <a:custGeom>
            <a:avLst/>
            <a:gdLst>
              <a:gd name="T0" fmla="+- 0 14400 13680"/>
              <a:gd name="T1" fmla="*/ T0 w 720"/>
              <a:gd name="T2" fmla="+- 0 10020 10020"/>
              <a:gd name="T3" fmla="*/ 10020 h 780"/>
              <a:gd name="T4" fmla="+- 0 13680 13680"/>
              <a:gd name="T5" fmla="*/ T4 w 720"/>
              <a:gd name="T6" fmla="+- 0 10020 10020"/>
              <a:gd name="T7" fmla="*/ 10020 h 780"/>
              <a:gd name="T8" fmla="+- 0 13680 13680"/>
              <a:gd name="T9" fmla="*/ T8 w 720"/>
              <a:gd name="T10" fmla="+- 0 10800 10020"/>
              <a:gd name="T11" fmla="*/ 10800 h 780"/>
              <a:gd name="T12" fmla="+- 0 14400 13680"/>
              <a:gd name="T13" fmla="*/ T12 w 720"/>
              <a:gd name="T14" fmla="+- 0 10800 10020"/>
              <a:gd name="T15" fmla="*/ 10800 h 780"/>
              <a:gd name="T16" fmla="+- 0 14400 13680"/>
              <a:gd name="T17" fmla="*/ T16 w 720"/>
              <a:gd name="T18" fmla="+- 0 10020 10020"/>
              <a:gd name="T19" fmla="*/ 10020 h 780"/>
            </a:gdLst>
            <a:ahLst/>
            <a:cxnLst>
              <a:cxn ang="0">
                <a:pos x="T1" y="T3"/>
              </a:cxn>
              <a:cxn ang="0">
                <a:pos x="T5" y="T7"/>
              </a:cxn>
              <a:cxn ang="0">
                <a:pos x="T9" y="T11"/>
              </a:cxn>
              <a:cxn ang="0">
                <a:pos x="T13" y="T15"/>
              </a:cxn>
              <a:cxn ang="0">
                <a:pos x="T17" y="T19"/>
              </a:cxn>
            </a:cxnLst>
            <a:rect l="0" t="0" r="r" b="b"/>
            <a:pathLst>
              <a:path w="720" h="780">
                <a:moveTo>
                  <a:pt x="720" y="0"/>
                </a:moveTo>
                <a:lnTo>
                  <a:pt x="0" y="0"/>
                </a:lnTo>
                <a:lnTo>
                  <a:pt x="0" y="780"/>
                </a:lnTo>
                <a:lnTo>
                  <a:pt x="720" y="780"/>
                </a:lnTo>
                <a:lnTo>
                  <a:pt x="720" y="0"/>
                </a:lnTo>
              </a:path>
            </a:pathLst>
          </a:custGeom>
          <a:noFill/>
          <a:ln>
            <a:noFill/>
          </a:ln>
        </p:spPr>
        <p:txBody>
          <a:bodyPr vert="horz" wrap="square" lIns="91440" tIns="45720" rIns="91440" bIns="45720" numCol="1" anchor="t" anchorCtr="0" compatLnSpc="1">
            <a:prstTxWarp prst="textNoShape">
              <a:avLst/>
            </a:prstTxWarp>
          </a:bodyPr>
          <a:lstStyle/>
          <a:p>
            <a:endParaRPr lang="en-CA"/>
          </a:p>
        </p:txBody>
      </p:sp>
      <p:pic>
        <p:nvPicPr>
          <p:cNvPr id="1331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340768"/>
            <a:ext cx="8229600" cy="4302690"/>
          </a:xfrm>
          <a:prstGeom prst="rect">
            <a:avLst/>
          </a:prstGeom>
          <a:noFill/>
        </p:spPr>
      </p:pic>
      <p:sp>
        <p:nvSpPr>
          <p:cNvPr id="7" name="Rectangle 6"/>
          <p:cNvSpPr/>
          <p:nvPr/>
        </p:nvSpPr>
        <p:spPr>
          <a:xfrm>
            <a:off x="465095" y="5661248"/>
            <a:ext cx="8283369" cy="369332"/>
          </a:xfrm>
          <a:prstGeom prst="rect">
            <a:avLst/>
          </a:prstGeom>
        </p:spPr>
        <p:txBody>
          <a:bodyPr wrap="square">
            <a:spAutoFit/>
          </a:bodyPr>
          <a:lstStyle/>
          <a:p>
            <a:r>
              <a:rPr lang="en-US" i="1" dirty="0" smtClean="0">
                <a:solidFill>
                  <a:srgbClr val="D3005F"/>
                </a:solidFill>
                <a:latin typeface="Century Gothic" pitchFamily="34" charset="0"/>
              </a:rPr>
              <a:t>Note: widgets </a:t>
            </a:r>
            <a:r>
              <a:rPr lang="en-US" i="1" dirty="0">
                <a:solidFill>
                  <a:srgbClr val="D3005F"/>
                </a:solidFill>
                <a:latin typeface="Century Gothic" pitchFamily="34" charset="0"/>
              </a:rPr>
              <a:t>must be added and removed from Page Editor </a:t>
            </a:r>
            <a:r>
              <a:rPr lang="en-US" i="1" dirty="0" smtClean="0">
                <a:solidFill>
                  <a:srgbClr val="D3005F"/>
                </a:solidFill>
                <a:latin typeface="Century Gothic" pitchFamily="34" charset="0"/>
              </a:rPr>
              <a:t> mode</a:t>
            </a:r>
            <a:endParaRPr lang="en-CA" i="1" dirty="0">
              <a:solidFill>
                <a:srgbClr val="D3005F"/>
              </a:solidFill>
              <a:latin typeface="Century Gothic" pitchFamily="34" charset="0"/>
            </a:endParaRPr>
          </a:p>
        </p:txBody>
      </p:sp>
    </p:spTree>
    <p:extLst>
      <p:ext uri="{BB962C8B-B14F-4D97-AF65-F5344CB8AC3E}">
        <p14:creationId xmlns:p14="http://schemas.microsoft.com/office/powerpoint/2010/main" val="29646215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Demonstration Time!</a:t>
            </a:r>
            <a:endParaRPr lang="en-CA" dirty="0"/>
          </a:p>
        </p:txBody>
      </p:sp>
      <p:sp>
        <p:nvSpPr>
          <p:cNvPr id="3" name="Content Placeholder 2"/>
          <p:cNvSpPr>
            <a:spLocks noGrp="1"/>
          </p:cNvSpPr>
          <p:nvPr>
            <p:ph idx="1"/>
          </p:nvPr>
        </p:nvSpPr>
        <p:spPr/>
        <p:txBody>
          <a:bodyPr>
            <a:normAutofit/>
          </a:bodyPr>
          <a:lstStyle/>
          <a:p>
            <a:r>
              <a:rPr lang="en-US" dirty="0" smtClean="0"/>
              <a:t>Editing </a:t>
            </a:r>
            <a:r>
              <a:rPr lang="en-US" dirty="0"/>
              <a:t>content fields in Content </a:t>
            </a:r>
            <a:r>
              <a:rPr lang="en-US" dirty="0" smtClean="0"/>
              <a:t>Editor</a:t>
            </a:r>
            <a:endParaRPr lang="en-CA" dirty="0"/>
          </a:p>
          <a:p>
            <a:r>
              <a:rPr lang="en-US" dirty="0" smtClean="0"/>
              <a:t>Previewing </a:t>
            </a:r>
            <a:r>
              <a:rPr lang="en-US" dirty="0"/>
              <a:t>your </a:t>
            </a:r>
            <a:r>
              <a:rPr lang="en-US" dirty="0" smtClean="0"/>
              <a:t>changes</a:t>
            </a:r>
            <a:r>
              <a:rPr lang="en-US" dirty="0"/>
              <a:t> </a:t>
            </a:r>
            <a:endParaRPr lang="en-CA" dirty="0"/>
          </a:p>
          <a:p>
            <a:r>
              <a:rPr lang="en-US" dirty="0" smtClean="0"/>
              <a:t>Saving </a:t>
            </a:r>
            <a:r>
              <a:rPr lang="en-US" dirty="0"/>
              <a:t>your changes</a:t>
            </a:r>
            <a:endParaRPr lang="en-CA" dirty="0"/>
          </a:p>
          <a:p>
            <a:endParaRPr lang="en-CA" dirty="0"/>
          </a:p>
        </p:txBody>
      </p:sp>
    </p:spTree>
    <p:extLst>
      <p:ext uri="{BB962C8B-B14F-4D97-AF65-F5344CB8AC3E}">
        <p14:creationId xmlns:p14="http://schemas.microsoft.com/office/powerpoint/2010/main" val="36537285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3" name="Picture 9" descr="http://reaktorplayer.files.wordpress.com/2009/11/cassett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9" r="321"/>
          <a:stretch/>
        </p:blipFill>
        <p:spPr bwMode="auto">
          <a:xfrm>
            <a:off x="756000" y="-10808"/>
            <a:ext cx="10801200" cy="686880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0" y="4725144"/>
            <a:ext cx="4127500" cy="647700"/>
          </a:xfrm>
          <a:prstGeom prst="rect">
            <a:avLst/>
          </a:prstGeom>
          <a:solidFill>
            <a:srgbClr val="D3005F"/>
          </a:solidFill>
          <a:ln>
            <a:solidFill>
              <a:srgbClr val="D300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D3005F"/>
              </a:solidFill>
            </a:endParaRPr>
          </a:p>
        </p:txBody>
      </p:sp>
      <p:sp>
        <p:nvSpPr>
          <p:cNvPr id="12" name="TextBox 11"/>
          <p:cNvSpPr txBox="1"/>
          <p:nvPr/>
        </p:nvSpPr>
        <p:spPr>
          <a:xfrm>
            <a:off x="119534" y="4810467"/>
            <a:ext cx="3888432" cy="477054"/>
          </a:xfrm>
          <a:prstGeom prst="rect">
            <a:avLst/>
          </a:prstGeom>
          <a:noFill/>
        </p:spPr>
        <p:txBody>
          <a:bodyPr wrap="square" rtlCol="0">
            <a:spAutoFit/>
          </a:bodyPr>
          <a:lstStyle/>
          <a:p>
            <a:r>
              <a:rPr lang="en-CA" sz="2500" b="1" dirty="0" smtClean="0">
                <a:solidFill>
                  <a:schemeClr val="bg1"/>
                </a:solidFill>
                <a:latin typeface="Century Gothic" pitchFamily="34" charset="0"/>
              </a:rPr>
              <a:t>Managing Media</a:t>
            </a:r>
            <a:endParaRPr lang="en-CA" sz="2500" b="1" dirty="0">
              <a:solidFill>
                <a:schemeClr val="bg1"/>
              </a:solidFill>
              <a:latin typeface="Century Gothic" pitchFamily="34" charset="0"/>
            </a:endParaRPr>
          </a:p>
        </p:txBody>
      </p:sp>
    </p:spTree>
    <p:extLst>
      <p:ext uri="{BB962C8B-B14F-4D97-AF65-F5344CB8AC3E}">
        <p14:creationId xmlns:p14="http://schemas.microsoft.com/office/powerpoint/2010/main" val="40704187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Media Library</a:t>
            </a:r>
            <a:endParaRPr lang="en-CA" dirty="0"/>
          </a:p>
        </p:txBody>
      </p:sp>
      <p:grpSp>
        <p:nvGrpSpPr>
          <p:cNvPr id="4" name="Group 2"/>
          <p:cNvGrpSpPr>
            <a:grpSpLocks/>
          </p:cNvGrpSpPr>
          <p:nvPr/>
        </p:nvGrpSpPr>
        <p:grpSpPr bwMode="auto">
          <a:xfrm>
            <a:off x="4644008" y="2996952"/>
            <a:ext cx="4216228" cy="3276476"/>
            <a:chOff x="7323" y="1639"/>
            <a:chExt cx="7077" cy="5500"/>
          </a:xfrm>
        </p:grpSpPr>
        <p:grpSp>
          <p:nvGrpSpPr>
            <p:cNvPr id="5" name="Group 3"/>
            <p:cNvGrpSpPr>
              <a:grpSpLocks/>
            </p:cNvGrpSpPr>
            <p:nvPr/>
          </p:nvGrpSpPr>
          <p:grpSpPr bwMode="auto">
            <a:xfrm>
              <a:off x="13680" y="6359"/>
              <a:ext cx="720" cy="780"/>
              <a:chOff x="13680" y="6359"/>
              <a:chExt cx="720" cy="780"/>
            </a:xfrm>
          </p:grpSpPr>
          <p:sp>
            <p:nvSpPr>
              <p:cNvPr id="6" name="Freeform 4"/>
              <p:cNvSpPr>
                <a:spLocks/>
              </p:cNvSpPr>
              <p:nvPr/>
            </p:nvSpPr>
            <p:spPr bwMode="auto">
              <a:xfrm>
                <a:off x="13680" y="6359"/>
                <a:ext cx="720" cy="780"/>
              </a:xfrm>
              <a:custGeom>
                <a:avLst/>
                <a:gdLst>
                  <a:gd name="T0" fmla="+- 0 14400 13680"/>
                  <a:gd name="T1" fmla="*/ T0 w 720"/>
                  <a:gd name="T2" fmla="+- 0 6359 6359"/>
                  <a:gd name="T3" fmla="*/ 6359 h 780"/>
                  <a:gd name="T4" fmla="+- 0 13680 13680"/>
                  <a:gd name="T5" fmla="*/ T4 w 720"/>
                  <a:gd name="T6" fmla="+- 0 6359 6359"/>
                  <a:gd name="T7" fmla="*/ 6359 h 780"/>
                  <a:gd name="T8" fmla="+- 0 13680 13680"/>
                  <a:gd name="T9" fmla="*/ T8 w 720"/>
                  <a:gd name="T10" fmla="+- 0 7139 6359"/>
                  <a:gd name="T11" fmla="*/ 7139 h 780"/>
                  <a:gd name="T12" fmla="+- 0 14400 13680"/>
                  <a:gd name="T13" fmla="*/ T12 w 720"/>
                  <a:gd name="T14" fmla="+- 0 7139 6359"/>
                  <a:gd name="T15" fmla="*/ 7139 h 780"/>
                  <a:gd name="T16" fmla="+- 0 14400 13680"/>
                  <a:gd name="T17" fmla="*/ T16 w 720"/>
                  <a:gd name="T18" fmla="+- 0 6359 6359"/>
                  <a:gd name="T19" fmla="*/ 6359 h 780"/>
                </a:gdLst>
                <a:ahLst/>
                <a:cxnLst>
                  <a:cxn ang="0">
                    <a:pos x="T1" y="T3"/>
                  </a:cxn>
                  <a:cxn ang="0">
                    <a:pos x="T5" y="T7"/>
                  </a:cxn>
                  <a:cxn ang="0">
                    <a:pos x="T9" y="T11"/>
                  </a:cxn>
                  <a:cxn ang="0">
                    <a:pos x="T13" y="T15"/>
                  </a:cxn>
                  <a:cxn ang="0">
                    <a:pos x="T17" y="T19"/>
                  </a:cxn>
                </a:cxnLst>
                <a:rect l="0" t="0" r="r" b="b"/>
                <a:pathLst>
                  <a:path w="720" h="780">
                    <a:moveTo>
                      <a:pt x="720" y="0"/>
                    </a:moveTo>
                    <a:lnTo>
                      <a:pt x="0" y="0"/>
                    </a:lnTo>
                    <a:lnTo>
                      <a:pt x="0" y="780"/>
                    </a:lnTo>
                    <a:lnTo>
                      <a:pt x="720" y="780"/>
                    </a:lnTo>
                    <a:lnTo>
                      <a:pt x="720" y="0"/>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pic>
            <p:nvPicPr>
              <p:cNvPr id="1741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3" y="1639"/>
                <a:ext cx="7035" cy="4800"/>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741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008" y="1951950"/>
            <a:ext cx="3833477" cy="389602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355976" y="1951950"/>
            <a:ext cx="3870176" cy="646331"/>
          </a:xfrm>
          <a:prstGeom prst="rect">
            <a:avLst/>
          </a:prstGeom>
        </p:spPr>
        <p:txBody>
          <a:bodyPr wrap="square">
            <a:spAutoFit/>
          </a:bodyPr>
          <a:lstStyle/>
          <a:p>
            <a:r>
              <a:rPr lang="en-US" dirty="0">
                <a:solidFill>
                  <a:srgbClr val="D3005F"/>
                </a:solidFill>
                <a:latin typeface="Century Gothic" pitchFamily="34" charset="0"/>
              </a:rPr>
              <a:t>Accessible from the Desktop or the Content Editor mode</a:t>
            </a:r>
            <a:endParaRPr lang="en-CA" dirty="0">
              <a:solidFill>
                <a:srgbClr val="D3005F"/>
              </a:solidFill>
              <a:latin typeface="Century Gothic" pitchFamily="34" charset="0"/>
            </a:endParaRPr>
          </a:p>
        </p:txBody>
      </p:sp>
    </p:spTree>
    <p:extLst>
      <p:ext uri="{BB962C8B-B14F-4D97-AF65-F5344CB8AC3E}">
        <p14:creationId xmlns:p14="http://schemas.microsoft.com/office/powerpoint/2010/main" val="3670548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Agenda</a:t>
            </a:r>
            <a:endParaRPr lang="en-CA" dirty="0"/>
          </a:p>
        </p:txBody>
      </p:sp>
      <p:sp>
        <p:nvSpPr>
          <p:cNvPr id="5" name="Content Placeholder 4"/>
          <p:cNvSpPr>
            <a:spLocks noGrp="1"/>
          </p:cNvSpPr>
          <p:nvPr>
            <p:ph idx="1"/>
          </p:nvPr>
        </p:nvSpPr>
        <p:spPr/>
        <p:txBody>
          <a:bodyPr>
            <a:normAutofit/>
          </a:bodyPr>
          <a:lstStyle/>
          <a:p>
            <a:pPr marL="0" indent="0">
              <a:buNone/>
            </a:pPr>
            <a:r>
              <a:rPr lang="en-US" i="1" dirty="0" smtClean="0"/>
              <a:t>2</a:t>
            </a:r>
            <a:r>
              <a:rPr lang="en-US" i="1" dirty="0"/>
              <a:t>.	Getting to know </a:t>
            </a:r>
            <a:r>
              <a:rPr lang="en-US" i="1" dirty="0" err="1" smtClean="0"/>
              <a:t>Sitecore</a:t>
            </a:r>
            <a:endParaRPr lang="en-CA" dirty="0" smtClean="0"/>
          </a:p>
          <a:p>
            <a:pPr marL="0" indent="0">
              <a:buNone/>
            </a:pPr>
            <a:r>
              <a:rPr lang="en-US" i="1" dirty="0" smtClean="0"/>
              <a:t>3</a:t>
            </a:r>
            <a:r>
              <a:rPr lang="en-US" i="1" dirty="0"/>
              <a:t>.	Content editing</a:t>
            </a:r>
            <a:endParaRPr lang="en-CA" dirty="0"/>
          </a:p>
          <a:p>
            <a:pPr marL="0" indent="0">
              <a:buNone/>
            </a:pPr>
            <a:r>
              <a:rPr lang="en-US" i="1" dirty="0" smtClean="0"/>
              <a:t>4</a:t>
            </a:r>
            <a:r>
              <a:rPr lang="en-US" i="1" dirty="0"/>
              <a:t>.	Managing </a:t>
            </a:r>
            <a:r>
              <a:rPr lang="en-US" i="1" dirty="0" smtClean="0"/>
              <a:t>media</a:t>
            </a:r>
            <a:r>
              <a:rPr lang="en-US" dirty="0"/>
              <a:t> </a:t>
            </a:r>
            <a:endParaRPr lang="en-CA" dirty="0"/>
          </a:p>
          <a:p>
            <a:pPr marL="0" indent="0">
              <a:buNone/>
            </a:pPr>
            <a:r>
              <a:rPr lang="en-US" i="1" dirty="0"/>
              <a:t>5.	Putting it together</a:t>
            </a:r>
            <a:endParaRPr lang="en-CA" dirty="0"/>
          </a:p>
          <a:p>
            <a:pPr marL="0" indent="0">
              <a:buNone/>
            </a:pPr>
            <a:r>
              <a:rPr lang="en-US" dirty="0"/>
              <a:t> </a:t>
            </a:r>
            <a:endParaRPr lang="en-CA" dirty="0"/>
          </a:p>
        </p:txBody>
      </p:sp>
    </p:spTree>
    <p:extLst>
      <p:ext uri="{BB962C8B-B14F-4D97-AF65-F5344CB8AC3E}">
        <p14:creationId xmlns:p14="http://schemas.microsoft.com/office/powerpoint/2010/main" val="152819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9792" y="404664"/>
            <a:ext cx="5987008" cy="5606083"/>
          </a:xfrm>
        </p:spPr>
        <p:txBody>
          <a:bodyPr>
            <a:normAutofit fontScale="85000" lnSpcReduction="10000"/>
          </a:bodyPr>
          <a:lstStyle/>
          <a:p>
            <a:pPr marL="0" indent="0">
              <a:buNone/>
            </a:pPr>
            <a:r>
              <a:rPr lang="en-CA" dirty="0" smtClean="0">
                <a:solidFill>
                  <a:srgbClr val="D3005F"/>
                </a:solidFill>
              </a:rPr>
              <a:t>Files</a:t>
            </a:r>
            <a:r>
              <a:rPr lang="en-CA" dirty="0" smtClean="0"/>
              <a:t> stores any documents like a </a:t>
            </a:r>
            <a:r>
              <a:rPr lang="en-CA" dirty="0" err="1" smtClean="0"/>
              <a:t>pdf</a:t>
            </a:r>
            <a:r>
              <a:rPr lang="en-CA" dirty="0" smtClean="0"/>
              <a:t> or word document</a:t>
            </a:r>
          </a:p>
          <a:p>
            <a:pPr marL="0" indent="0">
              <a:buNone/>
            </a:pPr>
            <a:endParaRPr lang="en-CA" dirty="0"/>
          </a:p>
          <a:p>
            <a:pPr marL="0" indent="0">
              <a:buNone/>
            </a:pPr>
            <a:r>
              <a:rPr lang="en-CA" dirty="0" smtClean="0">
                <a:solidFill>
                  <a:srgbClr val="D3005F"/>
                </a:solidFill>
              </a:rPr>
              <a:t>Images</a:t>
            </a:r>
            <a:r>
              <a:rPr lang="en-CA" dirty="0" smtClean="0"/>
              <a:t> is where all the .jpegs, .gifs &amp; .</a:t>
            </a:r>
            <a:r>
              <a:rPr lang="en-CA" dirty="0" err="1" smtClean="0"/>
              <a:t>pngs</a:t>
            </a:r>
            <a:r>
              <a:rPr lang="en-CA" dirty="0" smtClean="0"/>
              <a:t> you see on the website are stored. Organized by:</a:t>
            </a:r>
          </a:p>
          <a:p>
            <a:r>
              <a:rPr lang="en-CA" sz="2100" dirty="0" smtClean="0">
                <a:solidFill>
                  <a:srgbClr val="D3005F"/>
                </a:solidFill>
              </a:rPr>
              <a:t>Wallpaper</a:t>
            </a:r>
            <a:r>
              <a:rPr lang="en-CA" sz="2100" dirty="0" smtClean="0"/>
              <a:t> – common  wallpaper files, open  to all</a:t>
            </a:r>
          </a:p>
          <a:p>
            <a:r>
              <a:rPr lang="en-CA" sz="2100" dirty="0" smtClean="0">
                <a:solidFill>
                  <a:srgbClr val="D3005F"/>
                </a:solidFill>
              </a:rPr>
              <a:t>Programs &amp; Areas </a:t>
            </a:r>
            <a:r>
              <a:rPr lang="en-CA" sz="2100" dirty="0" smtClean="0"/>
              <a:t>– storage space </a:t>
            </a:r>
            <a:r>
              <a:rPr lang="en-CA" sz="2100" dirty="0" err="1" smtClean="0"/>
              <a:t>orgainized</a:t>
            </a:r>
            <a:r>
              <a:rPr lang="en-CA" sz="2100" dirty="0" smtClean="0"/>
              <a:t> by division</a:t>
            </a:r>
          </a:p>
          <a:p>
            <a:r>
              <a:rPr lang="en-CA" sz="2100" dirty="0" smtClean="0">
                <a:solidFill>
                  <a:srgbClr val="D3005F"/>
                </a:solidFill>
              </a:rPr>
              <a:t>Proof Points </a:t>
            </a:r>
            <a:r>
              <a:rPr lang="en-CA" sz="2100" dirty="0" smtClean="0"/>
              <a:t>– common images, available to everyone, holds images of the Rotman building, the Dean, Classrooms etc.</a:t>
            </a:r>
          </a:p>
          <a:p>
            <a:endParaRPr lang="en-CA" sz="2100" dirty="0"/>
          </a:p>
          <a:p>
            <a:pPr marL="0" indent="0">
              <a:buNone/>
            </a:pPr>
            <a:r>
              <a:rPr lang="en-CA" sz="2100" i="1" dirty="0" smtClean="0">
                <a:solidFill>
                  <a:srgbClr val="D3005F"/>
                </a:solidFill>
              </a:rPr>
              <a:t>Note: Each area is organized by image size. Refer to the web style guide for more information on images on the website</a:t>
            </a:r>
            <a:endParaRPr lang="en-CA" sz="2100" i="1" dirty="0">
              <a:solidFill>
                <a:srgbClr val="D3005F"/>
              </a:solidFill>
            </a:endParaRPr>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88640"/>
            <a:ext cx="2140024"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Elbow Connector 4"/>
          <p:cNvCxnSpPr/>
          <p:nvPr/>
        </p:nvCxnSpPr>
        <p:spPr>
          <a:xfrm flipV="1">
            <a:off x="683568" y="620688"/>
            <a:ext cx="2088232" cy="864096"/>
          </a:xfrm>
          <a:prstGeom prst="bentConnector3">
            <a:avLst/>
          </a:prstGeom>
          <a:ln w="34925">
            <a:solidFill>
              <a:srgbClr val="D3005F">
                <a:alpha val="45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7" name="Elbow Connector 6"/>
          <p:cNvCxnSpPr/>
          <p:nvPr/>
        </p:nvCxnSpPr>
        <p:spPr>
          <a:xfrm>
            <a:off x="683568" y="1844824"/>
            <a:ext cx="2088232" cy="72008"/>
          </a:xfrm>
          <a:prstGeom prst="bentConnector3">
            <a:avLst/>
          </a:prstGeom>
          <a:ln w="34925">
            <a:solidFill>
              <a:srgbClr val="D3005F">
                <a:alpha val="45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a:off x="755576" y="2348880"/>
            <a:ext cx="1944216" cy="648072"/>
          </a:xfrm>
          <a:prstGeom prst="bentConnector3">
            <a:avLst/>
          </a:prstGeom>
          <a:ln w="34925">
            <a:solidFill>
              <a:srgbClr val="D3005F">
                <a:alpha val="45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a:off x="755576" y="3501008"/>
            <a:ext cx="1944216" cy="72008"/>
          </a:xfrm>
          <a:prstGeom prst="bentConnector3">
            <a:avLst/>
          </a:prstGeom>
          <a:ln w="34925">
            <a:solidFill>
              <a:srgbClr val="D3005F">
                <a:alpha val="45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a:off x="755576" y="3645024"/>
            <a:ext cx="1944216" cy="432048"/>
          </a:xfrm>
          <a:prstGeom prst="bentConnector3">
            <a:avLst/>
          </a:prstGeom>
          <a:ln w="34925">
            <a:solidFill>
              <a:srgbClr val="D3005F">
                <a:alpha val="45000"/>
              </a:srgb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1241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1579" y="332656"/>
            <a:ext cx="8352928" cy="646331"/>
          </a:xfrm>
          <a:prstGeom prst="rect">
            <a:avLst/>
          </a:prstGeom>
        </p:spPr>
        <p:txBody>
          <a:bodyPr wrap="square">
            <a:spAutoFit/>
          </a:bodyPr>
          <a:lstStyle/>
          <a:p>
            <a:r>
              <a:rPr lang="en-US" dirty="0">
                <a:latin typeface="Century Gothic" pitchFamily="34" charset="0"/>
              </a:rPr>
              <a:t>When you click on a folder in the Media Library content tree, you’ll see various upload options and a preview of the media in that folder. </a:t>
            </a:r>
            <a:endParaRPr lang="en-CA" dirty="0">
              <a:latin typeface="Century Gothic" pitchFamily="34" charset="0"/>
            </a:endParaRPr>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180" y="1124744"/>
            <a:ext cx="8213725"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84855" y="5445224"/>
            <a:ext cx="8190050" cy="646331"/>
          </a:xfrm>
          <a:prstGeom prst="rect">
            <a:avLst/>
          </a:prstGeom>
        </p:spPr>
        <p:txBody>
          <a:bodyPr wrap="square">
            <a:spAutoFit/>
          </a:bodyPr>
          <a:lstStyle/>
          <a:p>
            <a:r>
              <a:rPr lang="en-US" i="1" dirty="0" smtClean="0">
                <a:solidFill>
                  <a:srgbClr val="D3005F"/>
                </a:solidFill>
                <a:latin typeface="Century Gothic" pitchFamily="34" charset="0"/>
              </a:rPr>
              <a:t>Note: </a:t>
            </a:r>
            <a:r>
              <a:rPr lang="en-US" i="1" dirty="0" smtClean="0">
                <a:latin typeface="Century Gothic" pitchFamily="34" charset="0"/>
              </a:rPr>
              <a:t>If you see a warning on an image, </a:t>
            </a:r>
            <a:r>
              <a:rPr lang="en-US" i="1" dirty="0" err="1" smtClean="0">
                <a:latin typeface="Century Gothic" pitchFamily="34" charset="0"/>
              </a:rPr>
              <a:t>mouseover</a:t>
            </a:r>
            <a:r>
              <a:rPr lang="en-US" i="1" dirty="0" smtClean="0">
                <a:latin typeface="Century Gothic" pitchFamily="34" charset="0"/>
              </a:rPr>
              <a:t> to view a description of the warning. Most errors are caused by missing alt tags</a:t>
            </a:r>
            <a:endParaRPr lang="en-CA" i="1" dirty="0">
              <a:latin typeface="Century Gothic" pitchFamily="34" charset="0"/>
            </a:endParaRPr>
          </a:p>
        </p:txBody>
      </p:sp>
    </p:spTree>
    <p:extLst>
      <p:ext uri="{BB962C8B-B14F-4D97-AF65-F5344CB8AC3E}">
        <p14:creationId xmlns:p14="http://schemas.microsoft.com/office/powerpoint/2010/main" val="17303359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Demonstration Time!</a:t>
            </a:r>
            <a:endParaRPr lang="en-CA" dirty="0"/>
          </a:p>
        </p:txBody>
      </p:sp>
      <p:sp>
        <p:nvSpPr>
          <p:cNvPr id="3" name="Content Placeholder 2"/>
          <p:cNvSpPr>
            <a:spLocks noGrp="1"/>
          </p:cNvSpPr>
          <p:nvPr>
            <p:ph idx="1"/>
          </p:nvPr>
        </p:nvSpPr>
        <p:spPr/>
        <p:txBody>
          <a:bodyPr>
            <a:normAutofit/>
          </a:bodyPr>
          <a:lstStyle/>
          <a:p>
            <a:r>
              <a:rPr lang="en-US" dirty="0" smtClean="0"/>
              <a:t>Uploading media</a:t>
            </a:r>
            <a:r>
              <a:rPr lang="en-US" dirty="0"/>
              <a:t> </a:t>
            </a:r>
            <a:endParaRPr lang="en-CA" dirty="0"/>
          </a:p>
          <a:p>
            <a:r>
              <a:rPr lang="en-US" dirty="0" smtClean="0"/>
              <a:t>Deleting media</a:t>
            </a:r>
            <a:r>
              <a:rPr lang="en-US" dirty="0"/>
              <a:t> </a:t>
            </a:r>
            <a:endParaRPr lang="en-CA" dirty="0"/>
          </a:p>
          <a:p>
            <a:r>
              <a:rPr lang="en-US" dirty="0" smtClean="0"/>
              <a:t>Locking </a:t>
            </a:r>
            <a:r>
              <a:rPr lang="en-US" dirty="0"/>
              <a:t>and editing </a:t>
            </a:r>
            <a:r>
              <a:rPr lang="en-US" dirty="0" smtClean="0"/>
              <a:t>media</a:t>
            </a:r>
            <a:r>
              <a:rPr lang="en-US" dirty="0"/>
              <a:t> </a:t>
            </a:r>
            <a:endParaRPr lang="en-CA" dirty="0"/>
          </a:p>
          <a:p>
            <a:r>
              <a:rPr lang="en-US" dirty="0" smtClean="0"/>
              <a:t>Unlocking media</a:t>
            </a:r>
            <a:r>
              <a:rPr lang="en-US" dirty="0"/>
              <a:t> </a:t>
            </a:r>
            <a:endParaRPr lang="en-CA" dirty="0"/>
          </a:p>
          <a:p>
            <a:r>
              <a:rPr lang="en-US" dirty="0" smtClean="0"/>
              <a:t>Reviewing </a:t>
            </a:r>
            <a:r>
              <a:rPr lang="en-US" dirty="0"/>
              <a:t>your locked items</a:t>
            </a:r>
            <a:endParaRPr lang="en-CA" dirty="0"/>
          </a:p>
          <a:p>
            <a:endParaRPr lang="en-CA" dirty="0"/>
          </a:p>
        </p:txBody>
      </p:sp>
    </p:spTree>
    <p:extLst>
      <p:ext uri="{BB962C8B-B14F-4D97-AF65-F5344CB8AC3E}">
        <p14:creationId xmlns:p14="http://schemas.microsoft.com/office/powerpoint/2010/main" val="13976875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grpSp>
        <p:nvGrpSpPr>
          <p:cNvPr id="4" name="Group 2"/>
          <p:cNvGrpSpPr>
            <a:grpSpLocks/>
          </p:cNvGrpSpPr>
          <p:nvPr/>
        </p:nvGrpSpPr>
        <p:grpSpPr bwMode="auto">
          <a:xfrm>
            <a:off x="1480" y="0"/>
            <a:ext cx="9144000" cy="6858000"/>
            <a:chOff x="0" y="0"/>
            <a:chExt cx="14400" cy="10800"/>
          </a:xfrm>
        </p:grpSpPr>
        <p:grpSp>
          <p:nvGrpSpPr>
            <p:cNvPr id="5" name="Group 3"/>
            <p:cNvGrpSpPr>
              <a:grpSpLocks/>
            </p:cNvGrpSpPr>
            <p:nvPr/>
          </p:nvGrpSpPr>
          <p:grpSpPr bwMode="auto">
            <a:xfrm>
              <a:off x="13680" y="10020"/>
              <a:ext cx="720" cy="780"/>
              <a:chOff x="13680" y="10020"/>
              <a:chExt cx="720" cy="780"/>
            </a:xfrm>
          </p:grpSpPr>
          <p:sp>
            <p:nvSpPr>
              <p:cNvPr id="8" name="Freeform 4"/>
              <p:cNvSpPr>
                <a:spLocks/>
              </p:cNvSpPr>
              <p:nvPr/>
            </p:nvSpPr>
            <p:spPr bwMode="auto">
              <a:xfrm>
                <a:off x="13680" y="10020"/>
                <a:ext cx="720" cy="780"/>
              </a:xfrm>
              <a:custGeom>
                <a:avLst/>
                <a:gdLst>
                  <a:gd name="T0" fmla="+- 0 14400 13680"/>
                  <a:gd name="T1" fmla="*/ T0 w 720"/>
                  <a:gd name="T2" fmla="+- 0 10020 10020"/>
                  <a:gd name="T3" fmla="*/ 10020 h 780"/>
                  <a:gd name="T4" fmla="+- 0 13680 13680"/>
                  <a:gd name="T5" fmla="*/ T4 w 720"/>
                  <a:gd name="T6" fmla="+- 0 10020 10020"/>
                  <a:gd name="T7" fmla="*/ 10020 h 780"/>
                  <a:gd name="T8" fmla="+- 0 13680 13680"/>
                  <a:gd name="T9" fmla="*/ T8 w 720"/>
                  <a:gd name="T10" fmla="+- 0 10800 10020"/>
                  <a:gd name="T11" fmla="*/ 10800 h 780"/>
                  <a:gd name="T12" fmla="+- 0 14400 13680"/>
                  <a:gd name="T13" fmla="*/ T12 w 720"/>
                  <a:gd name="T14" fmla="+- 0 10800 10020"/>
                  <a:gd name="T15" fmla="*/ 10800 h 780"/>
                  <a:gd name="T16" fmla="+- 0 14400 13680"/>
                  <a:gd name="T17" fmla="*/ T16 w 720"/>
                  <a:gd name="T18" fmla="+- 0 10020 10020"/>
                  <a:gd name="T19" fmla="*/ 10020 h 780"/>
                </a:gdLst>
                <a:ahLst/>
                <a:cxnLst>
                  <a:cxn ang="0">
                    <a:pos x="T1" y="T3"/>
                  </a:cxn>
                  <a:cxn ang="0">
                    <a:pos x="T5" y="T7"/>
                  </a:cxn>
                  <a:cxn ang="0">
                    <a:pos x="T9" y="T11"/>
                  </a:cxn>
                  <a:cxn ang="0">
                    <a:pos x="T13" y="T15"/>
                  </a:cxn>
                  <a:cxn ang="0">
                    <a:pos x="T17" y="T19"/>
                  </a:cxn>
                </a:cxnLst>
                <a:rect l="0" t="0" r="r" b="b"/>
                <a:pathLst>
                  <a:path w="720" h="780">
                    <a:moveTo>
                      <a:pt x="720" y="0"/>
                    </a:moveTo>
                    <a:lnTo>
                      <a:pt x="0" y="0"/>
                    </a:lnTo>
                    <a:lnTo>
                      <a:pt x="0" y="780"/>
                    </a:lnTo>
                    <a:lnTo>
                      <a:pt x="720" y="780"/>
                    </a:lnTo>
                    <a:lnTo>
                      <a:pt x="720" y="0"/>
                    </a:lnTo>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pic>
            <p:nvPicPr>
              <p:cNvPr id="2048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400" cy="108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6"/>
            <p:cNvGrpSpPr>
              <a:grpSpLocks/>
            </p:cNvGrpSpPr>
            <p:nvPr/>
          </p:nvGrpSpPr>
          <p:grpSpPr bwMode="auto">
            <a:xfrm>
              <a:off x="0" y="7250"/>
              <a:ext cx="7240" cy="1020"/>
              <a:chOff x="0" y="7250"/>
              <a:chExt cx="7240" cy="1020"/>
            </a:xfrm>
          </p:grpSpPr>
          <p:sp>
            <p:nvSpPr>
              <p:cNvPr id="7" name="Freeform 7"/>
              <p:cNvSpPr>
                <a:spLocks/>
              </p:cNvSpPr>
              <p:nvPr/>
            </p:nvSpPr>
            <p:spPr bwMode="auto">
              <a:xfrm>
                <a:off x="0" y="7250"/>
                <a:ext cx="7240" cy="1020"/>
              </a:xfrm>
              <a:custGeom>
                <a:avLst/>
                <a:gdLst>
                  <a:gd name="T0" fmla="*/ 0 w 7240"/>
                  <a:gd name="T1" fmla="+- 0 8270 7250"/>
                  <a:gd name="T2" fmla="*/ 8270 h 1020"/>
                  <a:gd name="T3" fmla="*/ 7240 w 7240"/>
                  <a:gd name="T4" fmla="+- 0 8270 7250"/>
                  <a:gd name="T5" fmla="*/ 8270 h 1020"/>
                  <a:gd name="T6" fmla="*/ 7240 w 7240"/>
                  <a:gd name="T7" fmla="+- 0 7250 7250"/>
                  <a:gd name="T8" fmla="*/ 7250 h 1020"/>
                  <a:gd name="T9" fmla="*/ 0 w 7240"/>
                  <a:gd name="T10" fmla="+- 0 7250 7250"/>
                  <a:gd name="T11" fmla="*/ 7250 h 1020"/>
                  <a:gd name="T12" fmla="*/ 0 w 7240"/>
                  <a:gd name="T13" fmla="+- 0 8270 7250"/>
                  <a:gd name="T14" fmla="*/ 8270 h 1020"/>
                </a:gdLst>
                <a:ahLst/>
                <a:cxnLst>
                  <a:cxn ang="0">
                    <a:pos x="T0" y="T2"/>
                  </a:cxn>
                  <a:cxn ang="0">
                    <a:pos x="T3" y="T5"/>
                  </a:cxn>
                  <a:cxn ang="0">
                    <a:pos x="T6" y="T8"/>
                  </a:cxn>
                  <a:cxn ang="0">
                    <a:pos x="T9" y="T11"/>
                  </a:cxn>
                  <a:cxn ang="0">
                    <a:pos x="T12" y="T14"/>
                  </a:cxn>
                </a:cxnLst>
                <a:rect l="0" t="0" r="r" b="b"/>
                <a:pathLst>
                  <a:path w="7240" h="1020">
                    <a:moveTo>
                      <a:pt x="0" y="1020"/>
                    </a:moveTo>
                    <a:lnTo>
                      <a:pt x="7240" y="1020"/>
                    </a:lnTo>
                    <a:lnTo>
                      <a:pt x="7240" y="0"/>
                    </a:lnTo>
                    <a:lnTo>
                      <a:pt x="0" y="0"/>
                    </a:lnTo>
                    <a:lnTo>
                      <a:pt x="0" y="102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sp>
        <p:nvSpPr>
          <p:cNvPr id="11" name="Rectangle 10"/>
          <p:cNvSpPr/>
          <p:nvPr/>
        </p:nvSpPr>
        <p:spPr>
          <a:xfrm>
            <a:off x="0" y="4603750"/>
            <a:ext cx="4932040" cy="647700"/>
          </a:xfrm>
          <a:prstGeom prst="rect">
            <a:avLst/>
          </a:prstGeom>
          <a:solidFill>
            <a:srgbClr val="D3005F"/>
          </a:solidFill>
          <a:ln>
            <a:solidFill>
              <a:srgbClr val="D300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p:cNvSpPr txBox="1"/>
          <p:nvPr/>
        </p:nvSpPr>
        <p:spPr>
          <a:xfrm>
            <a:off x="107504" y="4725144"/>
            <a:ext cx="4536504" cy="477054"/>
          </a:xfrm>
          <a:prstGeom prst="rect">
            <a:avLst/>
          </a:prstGeom>
          <a:noFill/>
        </p:spPr>
        <p:txBody>
          <a:bodyPr wrap="square" rtlCol="0">
            <a:spAutoFit/>
          </a:bodyPr>
          <a:lstStyle/>
          <a:p>
            <a:r>
              <a:rPr lang="en-CA" sz="2500" b="1" dirty="0" smtClean="0">
                <a:solidFill>
                  <a:schemeClr val="bg1"/>
                </a:solidFill>
                <a:latin typeface="Century Gothic" pitchFamily="34" charset="0"/>
              </a:rPr>
              <a:t>Putting it Together</a:t>
            </a:r>
            <a:endParaRPr lang="en-CA" sz="2500" b="1" dirty="0">
              <a:solidFill>
                <a:schemeClr val="bg1"/>
              </a:solidFill>
              <a:latin typeface="Century Gothic" pitchFamily="34" charset="0"/>
            </a:endParaRPr>
          </a:p>
        </p:txBody>
      </p:sp>
    </p:spTree>
    <p:extLst>
      <p:ext uri="{BB962C8B-B14F-4D97-AF65-F5344CB8AC3E}">
        <p14:creationId xmlns:p14="http://schemas.microsoft.com/office/powerpoint/2010/main" val="16855378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Creating Pages</a:t>
            </a:r>
            <a:endParaRPr lang="en-CA" dirty="0"/>
          </a:p>
        </p:txBody>
      </p:sp>
      <p:sp>
        <p:nvSpPr>
          <p:cNvPr id="3" name="Content Placeholder 2"/>
          <p:cNvSpPr>
            <a:spLocks noGrp="1"/>
          </p:cNvSpPr>
          <p:nvPr>
            <p:ph idx="1"/>
          </p:nvPr>
        </p:nvSpPr>
        <p:spPr/>
        <p:txBody>
          <a:bodyPr/>
          <a:lstStyle/>
          <a:p>
            <a:r>
              <a:rPr lang="en-US" dirty="0"/>
              <a:t>From Content Editor mode, you can either use the “Insert” area in the Home tab of the ribbon </a:t>
            </a:r>
            <a:r>
              <a:rPr lang="en-US" dirty="0" smtClean="0"/>
              <a:t>OR </a:t>
            </a:r>
            <a:r>
              <a:rPr lang="en-US" dirty="0"/>
              <a:t>you can right click on the parent page to which you would like to create a child</a:t>
            </a:r>
            <a:endParaRPr lang="en-CA" dirty="0"/>
          </a:p>
          <a:p>
            <a:endParaRPr lang="en-CA" dirty="0"/>
          </a:p>
        </p:txBody>
      </p:sp>
    </p:spTree>
    <p:extLst>
      <p:ext uri="{BB962C8B-B14F-4D97-AF65-F5344CB8AC3E}">
        <p14:creationId xmlns:p14="http://schemas.microsoft.com/office/powerpoint/2010/main" val="2250266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260648"/>
            <a:ext cx="6912768" cy="5789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547658" y="2380440"/>
            <a:ext cx="1368152" cy="1696632"/>
          </a:xfrm>
          <a:prstGeom prst="ellipse">
            <a:avLst/>
          </a:prstGeom>
          <a:noFill/>
          <a:ln>
            <a:solidFill>
              <a:srgbClr val="D300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p:cNvSpPr/>
          <p:nvPr/>
        </p:nvSpPr>
        <p:spPr>
          <a:xfrm>
            <a:off x="1619672" y="755816"/>
            <a:ext cx="1368152" cy="944992"/>
          </a:xfrm>
          <a:prstGeom prst="ellipse">
            <a:avLst/>
          </a:prstGeom>
          <a:noFill/>
          <a:ln>
            <a:solidFill>
              <a:srgbClr val="D300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3059832" y="2708920"/>
            <a:ext cx="2304256" cy="369332"/>
          </a:xfrm>
          <a:prstGeom prst="rect">
            <a:avLst/>
          </a:prstGeom>
          <a:solidFill>
            <a:schemeClr val="bg1">
              <a:alpha val="76000"/>
            </a:schemeClr>
          </a:solidFill>
        </p:spPr>
        <p:txBody>
          <a:bodyPr wrap="square" rtlCol="0">
            <a:spAutoFit/>
          </a:bodyPr>
          <a:lstStyle/>
          <a:p>
            <a:r>
              <a:rPr lang="en-CA" b="1" dirty="0" smtClean="0">
                <a:solidFill>
                  <a:srgbClr val="D3005F"/>
                </a:solidFill>
                <a:latin typeface="Century Gothic" pitchFamily="34" charset="0"/>
              </a:rPr>
              <a:t>Right Click &gt; Insert</a:t>
            </a:r>
            <a:endParaRPr lang="en-CA" b="1" dirty="0">
              <a:solidFill>
                <a:srgbClr val="D3005F"/>
              </a:solidFill>
              <a:latin typeface="Century Gothic" pitchFamily="34" charset="0"/>
            </a:endParaRPr>
          </a:p>
        </p:txBody>
      </p:sp>
      <p:sp>
        <p:nvSpPr>
          <p:cNvPr id="8" name="TextBox 7"/>
          <p:cNvSpPr txBox="1"/>
          <p:nvPr/>
        </p:nvSpPr>
        <p:spPr>
          <a:xfrm>
            <a:off x="3133803" y="1331476"/>
            <a:ext cx="1438197" cy="369332"/>
          </a:xfrm>
          <a:prstGeom prst="rect">
            <a:avLst/>
          </a:prstGeom>
          <a:solidFill>
            <a:schemeClr val="bg1">
              <a:alpha val="72000"/>
            </a:schemeClr>
          </a:solidFill>
        </p:spPr>
        <p:txBody>
          <a:bodyPr wrap="square" rtlCol="0">
            <a:spAutoFit/>
          </a:bodyPr>
          <a:lstStyle/>
          <a:p>
            <a:r>
              <a:rPr lang="en-CA" b="1" dirty="0" smtClean="0">
                <a:solidFill>
                  <a:srgbClr val="D3005F"/>
                </a:solidFill>
                <a:latin typeface="Century Gothic" pitchFamily="34" charset="0"/>
              </a:rPr>
              <a:t>Just Click!</a:t>
            </a:r>
            <a:endParaRPr lang="en-CA" b="1" dirty="0">
              <a:solidFill>
                <a:srgbClr val="D3005F"/>
              </a:solidFill>
              <a:latin typeface="Century Gothic" pitchFamily="34" charset="0"/>
            </a:endParaRPr>
          </a:p>
        </p:txBody>
      </p:sp>
    </p:spTree>
    <p:extLst>
      <p:ext uri="{BB962C8B-B14F-4D97-AF65-F5344CB8AC3E}">
        <p14:creationId xmlns:p14="http://schemas.microsoft.com/office/powerpoint/2010/main" val="14841364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Page Types</a:t>
            </a:r>
            <a:endParaRPr lang="en-CA" dirty="0"/>
          </a:p>
        </p:txBody>
      </p:sp>
      <p:sp>
        <p:nvSpPr>
          <p:cNvPr id="3" name="Content Placeholder 2"/>
          <p:cNvSpPr>
            <a:spLocks noGrp="1"/>
          </p:cNvSpPr>
          <p:nvPr>
            <p:ph idx="1"/>
          </p:nvPr>
        </p:nvSpPr>
        <p:spPr>
          <a:xfrm>
            <a:off x="457200" y="1600200"/>
            <a:ext cx="3754760" cy="4525963"/>
          </a:xfrm>
        </p:spPr>
        <p:txBody>
          <a:bodyPr>
            <a:normAutofit fontScale="70000" lnSpcReduction="20000"/>
          </a:bodyPr>
          <a:lstStyle/>
          <a:p>
            <a:r>
              <a:rPr lang="en-US" u="sng" dirty="0">
                <a:uFill>
                  <a:solidFill>
                    <a:srgbClr val="D3005F"/>
                  </a:solidFill>
                </a:uFill>
              </a:rPr>
              <a:t>Generic sub </a:t>
            </a:r>
            <a:r>
              <a:rPr lang="en-US" u="sng" dirty="0" smtClean="0">
                <a:uFill>
                  <a:solidFill>
                    <a:srgbClr val="D3005F"/>
                  </a:solidFill>
                </a:uFill>
              </a:rPr>
              <a:t>page</a:t>
            </a:r>
            <a:r>
              <a:rPr lang="en-US" u="sng" dirty="0">
                <a:uFill>
                  <a:solidFill>
                    <a:srgbClr val="D3005F"/>
                  </a:solidFill>
                </a:uFill>
              </a:rPr>
              <a:t> </a:t>
            </a:r>
            <a:endParaRPr lang="en-CA" u="sng" dirty="0">
              <a:uFill>
                <a:solidFill>
                  <a:srgbClr val="D3005F"/>
                </a:solidFill>
              </a:uFill>
            </a:endParaRPr>
          </a:p>
          <a:p>
            <a:r>
              <a:rPr lang="en-US" u="sng" dirty="0" smtClean="0">
                <a:uFill>
                  <a:solidFill>
                    <a:srgbClr val="D3005F"/>
                  </a:solidFill>
                </a:uFill>
              </a:rPr>
              <a:t>Landing </a:t>
            </a:r>
            <a:r>
              <a:rPr lang="en-US" u="sng" dirty="0">
                <a:uFill>
                  <a:solidFill>
                    <a:srgbClr val="D3005F"/>
                  </a:solidFill>
                </a:uFill>
              </a:rPr>
              <a:t>page</a:t>
            </a:r>
            <a:endParaRPr lang="en-CA" u="sng" dirty="0">
              <a:uFill>
                <a:solidFill>
                  <a:srgbClr val="D3005F"/>
                </a:solidFill>
              </a:uFill>
            </a:endParaRPr>
          </a:p>
          <a:p>
            <a:r>
              <a:rPr lang="en-US" sz="3100" u="sng" dirty="0">
                <a:uFill>
                  <a:solidFill>
                    <a:srgbClr val="D3005F"/>
                  </a:solidFill>
                </a:uFill>
              </a:rPr>
              <a:t>Program landing page</a:t>
            </a:r>
            <a:r>
              <a:rPr lang="en-US" dirty="0"/>
              <a:t> </a:t>
            </a:r>
            <a:endParaRPr lang="en-CA" dirty="0"/>
          </a:p>
          <a:p>
            <a:r>
              <a:rPr lang="en-US" sz="3100" u="sng" dirty="0">
                <a:uFill>
                  <a:solidFill>
                    <a:srgbClr val="D3005F"/>
                  </a:solidFill>
                </a:uFill>
              </a:rPr>
              <a:t>Topic page </a:t>
            </a:r>
            <a:endParaRPr lang="en-CA" sz="3100" u="sng" dirty="0">
              <a:uFill>
                <a:solidFill>
                  <a:srgbClr val="D3005F"/>
                </a:solidFill>
              </a:uFill>
            </a:endParaRPr>
          </a:p>
          <a:p>
            <a:r>
              <a:rPr lang="en-US" dirty="0"/>
              <a:t>Faculty bio </a:t>
            </a:r>
            <a:endParaRPr lang="en-CA" dirty="0"/>
          </a:p>
          <a:p>
            <a:r>
              <a:rPr lang="en-US" dirty="0" smtClean="0"/>
              <a:t>Event</a:t>
            </a:r>
            <a:r>
              <a:rPr lang="en-US" dirty="0"/>
              <a:t> </a:t>
            </a:r>
            <a:endParaRPr lang="en-CA" dirty="0"/>
          </a:p>
          <a:p>
            <a:r>
              <a:rPr lang="en-US" dirty="0" smtClean="0"/>
              <a:t>News </a:t>
            </a:r>
            <a:r>
              <a:rPr lang="en-US" dirty="0"/>
              <a:t>release list</a:t>
            </a:r>
            <a:endParaRPr lang="en-CA" dirty="0"/>
          </a:p>
          <a:p>
            <a:r>
              <a:rPr lang="en-US" dirty="0" smtClean="0"/>
              <a:t>News </a:t>
            </a:r>
            <a:r>
              <a:rPr lang="en-US" dirty="0"/>
              <a:t>release </a:t>
            </a:r>
            <a:r>
              <a:rPr lang="en-US" dirty="0" smtClean="0"/>
              <a:t>page</a:t>
            </a:r>
            <a:r>
              <a:rPr lang="en-US" dirty="0"/>
              <a:t> </a:t>
            </a:r>
            <a:endParaRPr lang="en-CA" dirty="0"/>
          </a:p>
          <a:p>
            <a:r>
              <a:rPr lang="en-US" dirty="0" smtClean="0"/>
              <a:t>Media hub</a:t>
            </a:r>
            <a:r>
              <a:rPr lang="en-US" dirty="0"/>
              <a:t> </a:t>
            </a:r>
            <a:endParaRPr lang="en-CA" dirty="0"/>
          </a:p>
          <a:p>
            <a:r>
              <a:rPr lang="en-US" sz="3100" u="sng" dirty="0">
                <a:uFill>
                  <a:solidFill>
                    <a:srgbClr val="D3005F"/>
                  </a:solidFill>
                </a:uFill>
              </a:rPr>
              <a:t>Institute landing</a:t>
            </a:r>
            <a:r>
              <a:rPr lang="en-US" dirty="0"/>
              <a:t> </a:t>
            </a:r>
            <a:endParaRPr lang="en-CA" dirty="0"/>
          </a:p>
          <a:p>
            <a:r>
              <a:rPr lang="en-US" sz="3100" u="sng" dirty="0">
                <a:uFill>
                  <a:solidFill>
                    <a:srgbClr val="D3005F"/>
                  </a:solidFill>
                </a:uFill>
              </a:rPr>
              <a:t>Institute sub page</a:t>
            </a:r>
            <a:endParaRPr lang="en-CA" sz="3100" u="sng" dirty="0">
              <a:uFill>
                <a:solidFill>
                  <a:srgbClr val="D3005F"/>
                </a:solidFill>
              </a:uFill>
            </a:endParaRPr>
          </a:p>
          <a:p>
            <a:r>
              <a:rPr lang="en-US" sz="3100" u="sng" dirty="0">
                <a:uFill>
                  <a:solidFill>
                    <a:srgbClr val="D3005F"/>
                  </a:solidFill>
                </a:uFill>
              </a:rPr>
              <a:t>Redirect page</a:t>
            </a:r>
            <a:endParaRPr lang="en-CA" sz="3100" u="sng" dirty="0">
              <a:uFill>
                <a:solidFill>
                  <a:srgbClr val="D3005F"/>
                </a:solidFill>
              </a:uFill>
            </a:endParaRPr>
          </a:p>
          <a:p>
            <a:endParaRPr lang="en-CA" dirty="0"/>
          </a:p>
        </p:txBody>
      </p:sp>
      <p:sp>
        <p:nvSpPr>
          <p:cNvPr id="4" name="Content Placeholder 2"/>
          <p:cNvSpPr txBox="1">
            <a:spLocks/>
          </p:cNvSpPr>
          <p:nvPr/>
        </p:nvSpPr>
        <p:spPr>
          <a:xfrm>
            <a:off x="4932040" y="4149080"/>
            <a:ext cx="3754760" cy="14401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1800" i="1" dirty="0" smtClean="0">
                <a:solidFill>
                  <a:srgbClr val="D3005F"/>
                </a:solidFill>
              </a:rPr>
              <a:t>Note: some of these pages you may not need to use, we’ll go over the underlined ones</a:t>
            </a:r>
          </a:p>
          <a:p>
            <a:endParaRPr lang="en-CA" dirty="0"/>
          </a:p>
        </p:txBody>
      </p:sp>
    </p:spTree>
    <p:extLst>
      <p:ext uri="{BB962C8B-B14F-4D97-AF65-F5344CB8AC3E}">
        <p14:creationId xmlns:p14="http://schemas.microsoft.com/office/powerpoint/2010/main" val="34706228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Common Page Fields</a:t>
            </a:r>
            <a:endParaRPr lang="en-CA" dirty="0"/>
          </a:p>
        </p:txBody>
      </p:sp>
      <p:sp>
        <p:nvSpPr>
          <p:cNvPr id="3" name="Content Placeholder 2"/>
          <p:cNvSpPr>
            <a:spLocks noGrp="1"/>
          </p:cNvSpPr>
          <p:nvPr>
            <p:ph idx="1"/>
          </p:nvPr>
        </p:nvSpPr>
        <p:spPr>
          <a:xfrm>
            <a:off x="1547664" y="1772816"/>
            <a:ext cx="2674640" cy="2692896"/>
          </a:xfrm>
        </p:spPr>
        <p:txBody>
          <a:bodyPr>
            <a:normAutofit/>
          </a:bodyPr>
          <a:lstStyle/>
          <a:p>
            <a:pPr>
              <a:buFont typeface="+mj-lt"/>
              <a:buAutoNum type="arabicPeriod"/>
            </a:pPr>
            <a:r>
              <a:rPr lang="en-CA" sz="1800" dirty="0" smtClean="0">
                <a:solidFill>
                  <a:srgbClr val="D3005F"/>
                </a:solidFill>
              </a:rPr>
              <a:t>Title</a:t>
            </a:r>
          </a:p>
          <a:p>
            <a:pPr>
              <a:buFont typeface="+mj-lt"/>
              <a:buAutoNum type="arabicPeriod"/>
            </a:pPr>
            <a:r>
              <a:rPr lang="en-CA" sz="1800" dirty="0" smtClean="0">
                <a:solidFill>
                  <a:srgbClr val="FFC000"/>
                </a:solidFill>
              </a:rPr>
              <a:t>Subtitle </a:t>
            </a:r>
          </a:p>
          <a:p>
            <a:pPr>
              <a:buFont typeface="+mj-lt"/>
              <a:buAutoNum type="arabicPeriod"/>
            </a:pPr>
            <a:r>
              <a:rPr lang="en-CA" sz="1800" dirty="0" smtClean="0">
                <a:solidFill>
                  <a:schemeClr val="accent5">
                    <a:lumMod val="75000"/>
                  </a:schemeClr>
                </a:solidFill>
              </a:rPr>
              <a:t>Thumbnail Image</a:t>
            </a:r>
          </a:p>
          <a:p>
            <a:pPr>
              <a:buFont typeface="+mj-lt"/>
              <a:buAutoNum type="arabicPeriod"/>
            </a:pPr>
            <a:r>
              <a:rPr lang="en-CA" sz="1800" dirty="0" smtClean="0">
                <a:solidFill>
                  <a:srgbClr val="C00000"/>
                </a:solidFill>
              </a:rPr>
              <a:t>Background Image</a:t>
            </a:r>
          </a:p>
          <a:p>
            <a:pPr>
              <a:buFont typeface="+mj-lt"/>
              <a:buAutoNum type="arabicPeriod"/>
            </a:pPr>
            <a:r>
              <a:rPr lang="en-CA" sz="1800" dirty="0" smtClean="0">
                <a:solidFill>
                  <a:srgbClr val="00B0F0"/>
                </a:solidFill>
              </a:rPr>
              <a:t>Breadcrumb</a:t>
            </a:r>
          </a:p>
          <a:p>
            <a:pPr>
              <a:buFont typeface="+mj-lt"/>
              <a:buAutoNum type="arabicPeriod"/>
            </a:pPr>
            <a:r>
              <a:rPr lang="en-CA" sz="1800" dirty="0" smtClean="0">
                <a:solidFill>
                  <a:srgbClr val="00B050"/>
                </a:solidFill>
              </a:rPr>
              <a:t>Teaser Text</a:t>
            </a:r>
          </a:p>
          <a:p>
            <a:pPr>
              <a:buFont typeface="+mj-lt"/>
              <a:buAutoNum type="arabicPeriod"/>
            </a:pPr>
            <a:r>
              <a:rPr lang="en-CA" sz="1800" dirty="0" smtClean="0">
                <a:solidFill>
                  <a:srgbClr val="7030A0"/>
                </a:solidFill>
              </a:rPr>
              <a:t>Content Area</a:t>
            </a:r>
          </a:p>
          <a:p>
            <a:pPr>
              <a:buFont typeface="+mj-lt"/>
              <a:buAutoNum type="arabicPeriod"/>
            </a:pPr>
            <a:r>
              <a:rPr lang="en-CA" sz="1800" dirty="0" smtClean="0"/>
              <a:t>Right Rail</a:t>
            </a:r>
          </a:p>
          <a:p>
            <a:endParaRPr lang="en-CA" sz="1800" dirty="0"/>
          </a:p>
        </p:txBody>
      </p:sp>
      <p:sp>
        <p:nvSpPr>
          <p:cNvPr id="4" name="Content Placeholder 2"/>
          <p:cNvSpPr txBox="1">
            <a:spLocks/>
          </p:cNvSpPr>
          <p:nvPr/>
        </p:nvSpPr>
        <p:spPr>
          <a:xfrm>
            <a:off x="539552" y="4941168"/>
            <a:ext cx="3754760" cy="10668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CA" sz="1800" b="0" i="1" u="none" strike="noStrike" kern="1200" cap="none" spc="0" normalizeH="0" baseline="0" noProof="0" dirty="0" smtClean="0">
                <a:ln>
                  <a:noFill/>
                </a:ln>
                <a:solidFill>
                  <a:srgbClr val="D3005F"/>
                </a:solidFill>
                <a:effectLst/>
                <a:uLnTx/>
                <a:uFillTx/>
                <a:latin typeface="Century Gothic" pitchFamily="34" charset="0"/>
                <a:ea typeface="+mn-ea"/>
                <a:cs typeface="+mn-cs"/>
              </a:rPr>
              <a:t>Note: All</a:t>
            </a:r>
            <a:r>
              <a:rPr kumimoji="0" lang="en-CA" sz="1800" b="0" i="1" u="none" strike="noStrike" kern="1200" cap="none" spc="0" normalizeH="0" noProof="0" dirty="0" smtClean="0">
                <a:ln>
                  <a:noFill/>
                </a:ln>
                <a:solidFill>
                  <a:srgbClr val="D3005F"/>
                </a:solidFill>
                <a:effectLst/>
                <a:uLnTx/>
                <a:uFillTx/>
                <a:latin typeface="Century Gothic" pitchFamily="34" charset="0"/>
                <a:ea typeface="+mn-ea"/>
                <a:cs typeface="+mn-cs"/>
              </a:rPr>
              <a:t> these elements </a:t>
            </a:r>
            <a:r>
              <a:rPr lang="en-CA" i="1" dirty="0" err="1" smtClean="0">
                <a:solidFill>
                  <a:srgbClr val="D3005F"/>
                </a:solidFill>
                <a:latin typeface="Century Gothic" pitchFamily="34" charset="0"/>
              </a:rPr>
              <a:t>c</a:t>
            </a:r>
            <a:r>
              <a:rPr kumimoji="0" lang="en-CA" sz="1800" b="0" i="1" u="none" strike="noStrike" kern="1200" cap="none" spc="0" normalizeH="0" baseline="0" noProof="0" dirty="0" smtClean="0">
                <a:ln>
                  <a:noFill/>
                </a:ln>
                <a:solidFill>
                  <a:srgbClr val="D3005F"/>
                </a:solidFill>
                <a:effectLst/>
                <a:uLnTx/>
                <a:uFillTx/>
                <a:latin typeface="Century Gothic" pitchFamily="34" charset="0"/>
                <a:ea typeface="+mn-ea"/>
                <a:cs typeface="+mn-cs"/>
              </a:rPr>
              <a:t>an be edited through </a:t>
            </a:r>
            <a:r>
              <a:rPr lang="en-CA" i="1" dirty="0" smtClean="0">
                <a:solidFill>
                  <a:srgbClr val="D3005F"/>
                </a:solidFill>
                <a:latin typeface="Century Gothic" pitchFamily="34" charset="0"/>
              </a:rPr>
              <a:t>either the page editor or content editor mode.</a:t>
            </a:r>
            <a:endParaRPr kumimoji="0" lang="en-CA" sz="1800" b="0" i="1" u="none" strike="noStrike" kern="1200" cap="none" spc="0" normalizeH="0" baseline="0" noProof="0" dirty="0" smtClean="0">
              <a:ln>
                <a:noFill/>
              </a:ln>
              <a:solidFill>
                <a:srgbClr val="D3005F"/>
              </a:solidFill>
              <a:effectLst/>
              <a:uLnTx/>
              <a:uFillTx/>
              <a:latin typeface="Century Gothic"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1800" b="1" i="1" u="none" strike="noStrike" kern="1200" cap="none" spc="0" normalizeH="0" baseline="0" noProof="0" dirty="0" smtClean="0">
              <a:ln>
                <a:noFill/>
              </a:ln>
              <a:solidFill>
                <a:srgbClr val="D3005F"/>
              </a:solidFill>
              <a:effectLst/>
              <a:uLnTx/>
              <a:uFillTx/>
              <a:latin typeface="Century Gothic"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1800" b="0" i="1" u="none" strike="noStrike" kern="1200" cap="none" spc="0" normalizeH="0" baseline="0" noProof="0" dirty="0">
              <a:ln>
                <a:noFill/>
              </a:ln>
              <a:solidFill>
                <a:schemeClr val="tx1"/>
              </a:solidFill>
              <a:effectLst/>
              <a:uLnTx/>
              <a:uFillTx/>
              <a:latin typeface="Century Gothic" pitchFamily="34" charset="0"/>
              <a:ea typeface="+mn-ea"/>
              <a:cs typeface="+mn-cs"/>
            </a:endParaRPr>
          </a:p>
        </p:txBody>
      </p:sp>
      <p:grpSp>
        <p:nvGrpSpPr>
          <p:cNvPr id="5" name="Group 4"/>
          <p:cNvGrpSpPr/>
          <p:nvPr/>
        </p:nvGrpSpPr>
        <p:grpSpPr>
          <a:xfrm>
            <a:off x="4427984" y="1412776"/>
            <a:ext cx="4343876" cy="4451851"/>
            <a:chOff x="4283968" y="1412776"/>
            <a:chExt cx="4343876" cy="4451851"/>
          </a:xfrm>
        </p:grpSpPr>
        <p:pic>
          <p:nvPicPr>
            <p:cNvPr id="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1412776"/>
              <a:ext cx="4343876" cy="2883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4221088"/>
              <a:ext cx="4113847" cy="1643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Rectangle 12"/>
          <p:cNvSpPr/>
          <p:nvPr/>
        </p:nvSpPr>
        <p:spPr>
          <a:xfrm>
            <a:off x="5004048" y="2564904"/>
            <a:ext cx="648072" cy="216024"/>
          </a:xfrm>
          <a:prstGeom prst="rect">
            <a:avLst/>
          </a:prstGeom>
          <a:solidFill>
            <a:srgbClr val="D3005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5004048" y="2924944"/>
            <a:ext cx="648072" cy="72008"/>
          </a:xfrm>
          <a:prstGeom prst="rect">
            <a:avLst/>
          </a:prstGeom>
          <a:solidFill>
            <a:srgbClr val="FFC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5004048" y="2996952"/>
            <a:ext cx="2304256" cy="288032"/>
          </a:xfrm>
          <a:prstGeom prst="rect">
            <a:avLst/>
          </a:prstGeom>
          <a:solidFill>
            <a:srgbClr val="00B05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5004048" y="3429000"/>
            <a:ext cx="576064" cy="288032"/>
          </a:xfrm>
          <a:prstGeom prst="rect">
            <a:avLst/>
          </a:prstGeom>
          <a:solidFill>
            <a:schemeClr val="accent5">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7308304" y="2564904"/>
            <a:ext cx="936104" cy="2304256"/>
          </a:xfrm>
          <a:prstGeom prst="rect">
            <a:avLst/>
          </a:prstGeom>
          <a:solidFill>
            <a:schemeClr val="tx1">
              <a:lumMod val="95000"/>
              <a:lumOff val="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5004048" y="2780928"/>
            <a:ext cx="1512168" cy="72008"/>
          </a:xfrm>
          <a:prstGeom prst="rect">
            <a:avLst/>
          </a:prstGeom>
          <a:solidFill>
            <a:srgbClr val="00B0F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p:nvSpPr>
        <p:spPr>
          <a:xfrm>
            <a:off x="4932040" y="3356992"/>
            <a:ext cx="3384376" cy="158417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4427984" y="1988840"/>
            <a:ext cx="4320480" cy="576064"/>
          </a:xfrm>
          <a:prstGeom prst="rect">
            <a:avLst/>
          </a:prstGeom>
          <a:solidFill>
            <a:srgbClr val="C00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311120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Landing Page</a:t>
            </a:r>
            <a:endParaRPr lang="en-CA" dirty="0"/>
          </a:p>
        </p:txBody>
      </p:sp>
      <p:sp>
        <p:nvSpPr>
          <p:cNvPr id="4" name="TextBox 3"/>
          <p:cNvSpPr txBox="1"/>
          <p:nvPr/>
        </p:nvSpPr>
        <p:spPr>
          <a:xfrm>
            <a:off x="467544" y="1491092"/>
            <a:ext cx="3672408" cy="2031325"/>
          </a:xfrm>
          <a:prstGeom prst="rect">
            <a:avLst/>
          </a:prstGeom>
          <a:noFill/>
        </p:spPr>
        <p:txBody>
          <a:bodyPr wrap="square" rtlCol="0">
            <a:spAutoFit/>
          </a:bodyPr>
          <a:lstStyle/>
          <a:p>
            <a:r>
              <a:rPr lang="en-CA" dirty="0" smtClean="0">
                <a:solidFill>
                  <a:srgbClr val="D3005F"/>
                </a:solidFill>
                <a:latin typeface="Century Gothic" pitchFamily="34" charset="0"/>
              </a:rPr>
              <a:t>The landing page consists of a bit of teaser text, plus an automatically generated list of all the subpages below it.</a:t>
            </a:r>
          </a:p>
          <a:p>
            <a:endParaRPr lang="en-CA" b="1" dirty="0" smtClean="0">
              <a:solidFill>
                <a:srgbClr val="D3005F"/>
              </a:solidFill>
              <a:latin typeface="Century Gothic" pitchFamily="34" charset="0"/>
            </a:endParaRPr>
          </a:p>
          <a:p>
            <a:endParaRPr lang="en-CA" dirty="0" smtClean="0">
              <a:latin typeface="Century Gothic" pitchFamily="34" charset="0"/>
            </a:endParaRPr>
          </a:p>
          <a:p>
            <a:pPr marL="342900" indent="-342900">
              <a:buFont typeface="+mj-lt"/>
              <a:buAutoNum type="arabicPeriod"/>
            </a:pPr>
            <a:endParaRPr lang="en-CA" dirty="0">
              <a:latin typeface="Century Gothic" pitchFamily="34" charset="0"/>
            </a:endParaRPr>
          </a:p>
          <a:p>
            <a:endParaRPr lang="en-CA" dirty="0">
              <a:latin typeface="Century Gothic" pitchFamily="34" charset="0"/>
            </a:endParaRPr>
          </a:p>
        </p:txBody>
      </p:sp>
      <p:grpSp>
        <p:nvGrpSpPr>
          <p:cNvPr id="6" name="Group 5"/>
          <p:cNvGrpSpPr/>
          <p:nvPr/>
        </p:nvGrpSpPr>
        <p:grpSpPr>
          <a:xfrm>
            <a:off x="4283968" y="1412776"/>
            <a:ext cx="4343876" cy="4451851"/>
            <a:chOff x="4283968" y="1412776"/>
            <a:chExt cx="4343876" cy="4451851"/>
          </a:xfrm>
        </p:grpSpPr>
        <p:pic>
          <p:nvPicPr>
            <p:cNvPr id="2253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1412776"/>
              <a:ext cx="4343876" cy="2883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4221088"/>
              <a:ext cx="4113847" cy="1643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0443972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Examples of a Landing Page</a:t>
            </a:r>
            <a:endParaRPr lang="en-CA" dirty="0"/>
          </a:p>
        </p:txBody>
      </p:sp>
      <p:sp>
        <p:nvSpPr>
          <p:cNvPr id="3" name="Content Placeholder 2"/>
          <p:cNvSpPr>
            <a:spLocks noGrp="1"/>
          </p:cNvSpPr>
          <p:nvPr>
            <p:ph idx="1"/>
          </p:nvPr>
        </p:nvSpPr>
        <p:spPr/>
        <p:txBody>
          <a:bodyPr>
            <a:normAutofit/>
          </a:bodyPr>
          <a:lstStyle/>
          <a:p>
            <a:pPr marL="0" indent="0">
              <a:buNone/>
            </a:pPr>
            <a:r>
              <a:rPr lang="en-CA" sz="1800" b="1" dirty="0"/>
              <a:t>Examples</a:t>
            </a:r>
            <a:r>
              <a:rPr lang="en-CA" sz="1800" b="1" dirty="0" smtClean="0"/>
              <a:t>:</a:t>
            </a:r>
          </a:p>
          <a:p>
            <a:pPr marL="0" indent="0">
              <a:buNone/>
            </a:pPr>
            <a:endParaRPr lang="en-CA" sz="1800" b="1" dirty="0"/>
          </a:p>
          <a:p>
            <a:pPr marL="0" indent="0">
              <a:buNone/>
            </a:pPr>
            <a:r>
              <a:rPr lang="en-CA" sz="1800" dirty="0">
                <a:hlinkClick r:id="rId2"/>
              </a:rPr>
              <a:t>http://</a:t>
            </a:r>
            <a:r>
              <a:rPr lang="en-CA" sz="1800" dirty="0" smtClean="0">
                <a:hlinkClick r:id="rId2"/>
              </a:rPr>
              <a:t>cd-www.rotman.utoronto.ca/Degrees/MastersPrograms/MBAPrograms/FullTimeMBA/Academics.aspx</a:t>
            </a:r>
            <a:endParaRPr lang="en-CA" sz="1800" dirty="0" smtClean="0"/>
          </a:p>
          <a:p>
            <a:pPr marL="0" indent="0">
              <a:buNone/>
            </a:pPr>
            <a:endParaRPr lang="en-CA" sz="1800" dirty="0" smtClean="0"/>
          </a:p>
          <a:p>
            <a:pPr marL="0" indent="0">
              <a:buNone/>
            </a:pPr>
            <a:r>
              <a:rPr lang="en-CA" sz="1800" dirty="0" smtClean="0">
                <a:hlinkClick r:id="rId3"/>
              </a:rPr>
              <a:t>http://cm-www.rotman.utoronto.ca/Degrees/MastersPrograms/MBAPrograms.aspx</a:t>
            </a:r>
            <a:endParaRPr lang="en-CA" sz="1800" dirty="0" smtClean="0"/>
          </a:p>
          <a:p>
            <a:pPr marL="0" indent="0">
              <a:buNone/>
            </a:pPr>
            <a:endParaRPr lang="en-CA" sz="1800" dirty="0"/>
          </a:p>
          <a:p>
            <a:pPr marL="0" indent="0">
              <a:buNone/>
            </a:pPr>
            <a:endParaRPr lang="en-CA" sz="1800" dirty="0"/>
          </a:p>
          <a:p>
            <a:endParaRPr lang="en-CA" sz="1800" dirty="0"/>
          </a:p>
        </p:txBody>
      </p:sp>
    </p:spTree>
    <p:extLst>
      <p:ext uri="{BB962C8B-B14F-4D97-AF65-F5344CB8AC3E}">
        <p14:creationId xmlns:p14="http://schemas.microsoft.com/office/powerpoint/2010/main" val="93607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0" y="6164"/>
            <a:ext cx="9144000" cy="6858000"/>
            <a:chOff x="0" y="0"/>
            <a:chExt cx="14400" cy="10800"/>
          </a:xfrm>
        </p:grpSpPr>
        <p:grpSp>
          <p:nvGrpSpPr>
            <p:cNvPr id="5" name="Group 3"/>
            <p:cNvGrpSpPr>
              <a:grpSpLocks/>
            </p:cNvGrpSpPr>
            <p:nvPr/>
          </p:nvGrpSpPr>
          <p:grpSpPr bwMode="auto">
            <a:xfrm>
              <a:off x="13680" y="10020"/>
              <a:ext cx="720" cy="780"/>
              <a:chOff x="13680" y="10020"/>
              <a:chExt cx="720" cy="780"/>
            </a:xfrm>
          </p:grpSpPr>
          <p:sp>
            <p:nvSpPr>
              <p:cNvPr id="8" name="Freeform 4"/>
              <p:cNvSpPr>
                <a:spLocks/>
              </p:cNvSpPr>
              <p:nvPr/>
            </p:nvSpPr>
            <p:spPr bwMode="auto">
              <a:xfrm>
                <a:off x="13680" y="10020"/>
                <a:ext cx="720" cy="780"/>
              </a:xfrm>
              <a:custGeom>
                <a:avLst/>
                <a:gdLst>
                  <a:gd name="T0" fmla="+- 0 14400 13680"/>
                  <a:gd name="T1" fmla="*/ T0 w 720"/>
                  <a:gd name="T2" fmla="+- 0 10020 10020"/>
                  <a:gd name="T3" fmla="*/ 10020 h 780"/>
                  <a:gd name="T4" fmla="+- 0 13680 13680"/>
                  <a:gd name="T5" fmla="*/ T4 w 720"/>
                  <a:gd name="T6" fmla="+- 0 10020 10020"/>
                  <a:gd name="T7" fmla="*/ 10020 h 780"/>
                  <a:gd name="T8" fmla="+- 0 13680 13680"/>
                  <a:gd name="T9" fmla="*/ T8 w 720"/>
                  <a:gd name="T10" fmla="+- 0 10800 10020"/>
                  <a:gd name="T11" fmla="*/ 10800 h 780"/>
                  <a:gd name="T12" fmla="+- 0 14400 13680"/>
                  <a:gd name="T13" fmla="*/ T12 w 720"/>
                  <a:gd name="T14" fmla="+- 0 10800 10020"/>
                  <a:gd name="T15" fmla="*/ 10800 h 780"/>
                  <a:gd name="T16" fmla="+- 0 14400 13680"/>
                  <a:gd name="T17" fmla="*/ T16 w 720"/>
                  <a:gd name="T18" fmla="+- 0 10020 10020"/>
                  <a:gd name="T19" fmla="*/ 10020 h 780"/>
                </a:gdLst>
                <a:ahLst/>
                <a:cxnLst>
                  <a:cxn ang="0">
                    <a:pos x="T1" y="T3"/>
                  </a:cxn>
                  <a:cxn ang="0">
                    <a:pos x="T5" y="T7"/>
                  </a:cxn>
                  <a:cxn ang="0">
                    <a:pos x="T9" y="T11"/>
                  </a:cxn>
                  <a:cxn ang="0">
                    <a:pos x="T13" y="T15"/>
                  </a:cxn>
                  <a:cxn ang="0">
                    <a:pos x="T17" y="T19"/>
                  </a:cxn>
                </a:cxnLst>
                <a:rect l="0" t="0" r="r" b="b"/>
                <a:pathLst>
                  <a:path w="720" h="780">
                    <a:moveTo>
                      <a:pt x="720" y="0"/>
                    </a:moveTo>
                    <a:lnTo>
                      <a:pt x="0" y="0"/>
                    </a:lnTo>
                    <a:lnTo>
                      <a:pt x="0" y="780"/>
                    </a:lnTo>
                    <a:lnTo>
                      <a:pt x="720" y="780"/>
                    </a:lnTo>
                    <a:lnTo>
                      <a:pt x="720" y="0"/>
                    </a:lnTo>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pic>
            <p:nvPicPr>
              <p:cNvPr id="30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400" cy="108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6"/>
            <p:cNvGrpSpPr>
              <a:grpSpLocks/>
            </p:cNvGrpSpPr>
            <p:nvPr/>
          </p:nvGrpSpPr>
          <p:grpSpPr bwMode="auto">
            <a:xfrm>
              <a:off x="0" y="7250"/>
              <a:ext cx="7620" cy="1020"/>
              <a:chOff x="0" y="7250"/>
              <a:chExt cx="7620" cy="1020"/>
            </a:xfrm>
          </p:grpSpPr>
          <p:sp>
            <p:nvSpPr>
              <p:cNvPr id="7" name="Freeform 7"/>
              <p:cNvSpPr>
                <a:spLocks/>
              </p:cNvSpPr>
              <p:nvPr/>
            </p:nvSpPr>
            <p:spPr bwMode="auto">
              <a:xfrm>
                <a:off x="0" y="7250"/>
                <a:ext cx="7620" cy="1020"/>
              </a:xfrm>
              <a:custGeom>
                <a:avLst/>
                <a:gdLst>
                  <a:gd name="T0" fmla="*/ 0 w 7620"/>
                  <a:gd name="T1" fmla="+- 0 8270 7250"/>
                  <a:gd name="T2" fmla="*/ 8270 h 1020"/>
                  <a:gd name="T3" fmla="*/ 7620 w 7620"/>
                  <a:gd name="T4" fmla="+- 0 8270 7250"/>
                  <a:gd name="T5" fmla="*/ 8270 h 1020"/>
                  <a:gd name="T6" fmla="*/ 7620 w 7620"/>
                  <a:gd name="T7" fmla="+- 0 7250 7250"/>
                  <a:gd name="T8" fmla="*/ 7250 h 1020"/>
                  <a:gd name="T9" fmla="*/ 0 w 7620"/>
                  <a:gd name="T10" fmla="+- 0 7250 7250"/>
                  <a:gd name="T11" fmla="*/ 7250 h 1020"/>
                  <a:gd name="T12" fmla="*/ 0 w 7620"/>
                  <a:gd name="T13" fmla="+- 0 8270 7250"/>
                  <a:gd name="T14" fmla="*/ 8270 h 1020"/>
                </a:gdLst>
                <a:ahLst/>
                <a:cxnLst>
                  <a:cxn ang="0">
                    <a:pos x="T0" y="T2"/>
                  </a:cxn>
                  <a:cxn ang="0">
                    <a:pos x="T3" y="T5"/>
                  </a:cxn>
                  <a:cxn ang="0">
                    <a:pos x="T6" y="T8"/>
                  </a:cxn>
                  <a:cxn ang="0">
                    <a:pos x="T9" y="T11"/>
                  </a:cxn>
                  <a:cxn ang="0">
                    <a:pos x="T12" y="T14"/>
                  </a:cxn>
                </a:cxnLst>
                <a:rect l="0" t="0" r="r" b="b"/>
                <a:pathLst>
                  <a:path w="7620" h="1020">
                    <a:moveTo>
                      <a:pt x="0" y="1020"/>
                    </a:moveTo>
                    <a:lnTo>
                      <a:pt x="7620" y="1020"/>
                    </a:lnTo>
                    <a:lnTo>
                      <a:pt x="7620" y="0"/>
                    </a:lnTo>
                    <a:lnTo>
                      <a:pt x="0" y="0"/>
                    </a:lnTo>
                    <a:lnTo>
                      <a:pt x="0" y="102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sp>
        <p:nvSpPr>
          <p:cNvPr id="11" name="Rectangle 10"/>
          <p:cNvSpPr/>
          <p:nvPr/>
        </p:nvSpPr>
        <p:spPr>
          <a:xfrm>
            <a:off x="0" y="4603750"/>
            <a:ext cx="4932040" cy="647700"/>
          </a:xfrm>
          <a:prstGeom prst="rect">
            <a:avLst/>
          </a:prstGeom>
          <a:solidFill>
            <a:srgbClr val="D3005F"/>
          </a:solidFill>
          <a:ln>
            <a:solidFill>
              <a:srgbClr val="D300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107504" y="4725144"/>
            <a:ext cx="4536504" cy="477054"/>
          </a:xfrm>
          <a:prstGeom prst="rect">
            <a:avLst/>
          </a:prstGeom>
          <a:noFill/>
        </p:spPr>
        <p:txBody>
          <a:bodyPr wrap="square" rtlCol="0">
            <a:spAutoFit/>
          </a:bodyPr>
          <a:lstStyle/>
          <a:p>
            <a:r>
              <a:rPr lang="en-CA" sz="2500" b="1" dirty="0" smtClean="0">
                <a:solidFill>
                  <a:schemeClr val="bg1"/>
                </a:solidFill>
                <a:latin typeface="Century Gothic" pitchFamily="34" charset="0"/>
              </a:rPr>
              <a:t>Getting to know </a:t>
            </a:r>
            <a:r>
              <a:rPr lang="en-CA" sz="2500" b="1" dirty="0" err="1" smtClean="0">
                <a:solidFill>
                  <a:schemeClr val="bg1"/>
                </a:solidFill>
                <a:latin typeface="Century Gothic" pitchFamily="34" charset="0"/>
              </a:rPr>
              <a:t>Sitecore</a:t>
            </a:r>
            <a:endParaRPr lang="en-CA" sz="2500" b="1" dirty="0">
              <a:solidFill>
                <a:schemeClr val="bg1"/>
              </a:solidFill>
              <a:latin typeface="Century Gothic" pitchFamily="34" charset="0"/>
            </a:endParaRPr>
          </a:p>
        </p:txBody>
      </p:sp>
    </p:spTree>
    <p:extLst>
      <p:ext uri="{BB962C8B-B14F-4D97-AF65-F5344CB8AC3E}">
        <p14:creationId xmlns:p14="http://schemas.microsoft.com/office/powerpoint/2010/main" val="16983077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Generic Sub-Page</a:t>
            </a:r>
            <a:endParaRPr lang="en-CA" dirty="0"/>
          </a:p>
        </p:txBody>
      </p:sp>
      <p:sp>
        <p:nvSpPr>
          <p:cNvPr id="3" name="Content Placeholder 2"/>
          <p:cNvSpPr>
            <a:spLocks noGrp="1"/>
          </p:cNvSpPr>
          <p:nvPr>
            <p:ph idx="1"/>
          </p:nvPr>
        </p:nvSpPr>
        <p:spPr>
          <a:xfrm>
            <a:off x="457200" y="1600200"/>
            <a:ext cx="3754760" cy="4525963"/>
          </a:xfrm>
        </p:spPr>
        <p:txBody>
          <a:bodyPr>
            <a:normAutofit/>
          </a:bodyPr>
          <a:lstStyle/>
          <a:p>
            <a:pPr marL="0" indent="0">
              <a:buNone/>
            </a:pPr>
            <a:r>
              <a:rPr lang="en-CA" sz="1800" dirty="0" smtClean="0">
                <a:solidFill>
                  <a:srgbClr val="D3005F"/>
                </a:solidFill>
              </a:rPr>
              <a:t>The Generic Sub-page is the simplest of all the pages, it contains teaser text, plus a rich text area enabling you to add a variety of content, including widgets.</a:t>
            </a:r>
          </a:p>
          <a:p>
            <a:pPr marL="0" indent="0">
              <a:buNone/>
            </a:pPr>
            <a:endParaRPr lang="en-CA" sz="1800" b="1" dirty="0" smtClean="0">
              <a:solidFill>
                <a:srgbClr val="D3005F"/>
              </a:solidFill>
            </a:endParaRPr>
          </a:p>
          <a:p>
            <a:endParaRPr lang="en-CA" sz="1800" dirty="0"/>
          </a:p>
        </p:txBody>
      </p:sp>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1628800"/>
            <a:ext cx="4357211" cy="2770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902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a Generic </a:t>
            </a:r>
            <a:r>
              <a:rPr lang="en-US" dirty="0" err="1" smtClean="0"/>
              <a:t>Subpage</a:t>
            </a:r>
            <a:endParaRPr lang="en-US" dirty="0"/>
          </a:p>
        </p:txBody>
      </p:sp>
      <p:sp>
        <p:nvSpPr>
          <p:cNvPr id="3" name="Content Placeholder 2"/>
          <p:cNvSpPr>
            <a:spLocks noGrp="1"/>
          </p:cNvSpPr>
          <p:nvPr>
            <p:ph idx="1"/>
          </p:nvPr>
        </p:nvSpPr>
        <p:spPr/>
        <p:txBody>
          <a:bodyPr>
            <a:normAutofit fontScale="92500"/>
          </a:bodyPr>
          <a:lstStyle/>
          <a:p>
            <a:r>
              <a:rPr lang="en-US" dirty="0" smtClean="0">
                <a:hlinkClick r:id="rId2"/>
              </a:rPr>
              <a:t>http://cd-www.rotman.utoronto.ca/Connect/DeanRogerMartin/MeetTheDean.aspx</a:t>
            </a:r>
            <a:endParaRPr lang="en-US" dirty="0" smtClean="0"/>
          </a:p>
          <a:p>
            <a:endParaRPr lang="en-US" dirty="0" smtClean="0"/>
          </a:p>
          <a:p>
            <a:r>
              <a:rPr lang="en-US" dirty="0" smtClean="0"/>
              <a:t>This one has lots of elements:</a:t>
            </a:r>
          </a:p>
          <a:p>
            <a:pPr marL="0">
              <a:buNone/>
            </a:pPr>
            <a:r>
              <a:rPr lang="en-US" dirty="0" smtClean="0">
                <a:hlinkClick r:id="rId3"/>
              </a:rPr>
              <a:t>http://cd-www.rotman.utoronto.ca/Degrees/MastersPrograms/MBAPrograms/FullTimeMBA/Careers/CareerCentre/CareerServices.aspx</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Program Landing Page</a:t>
            </a:r>
            <a:endParaRPr lang="en-CA" dirty="0"/>
          </a:p>
        </p:txBody>
      </p:sp>
      <p:sp>
        <p:nvSpPr>
          <p:cNvPr id="4" name="Content Placeholder 2"/>
          <p:cNvSpPr>
            <a:spLocks noGrp="1"/>
          </p:cNvSpPr>
          <p:nvPr>
            <p:ph idx="1"/>
          </p:nvPr>
        </p:nvSpPr>
        <p:spPr>
          <a:xfrm>
            <a:off x="457200" y="1600200"/>
            <a:ext cx="3754760" cy="4525963"/>
          </a:xfrm>
        </p:spPr>
        <p:txBody>
          <a:bodyPr>
            <a:normAutofit/>
          </a:bodyPr>
          <a:lstStyle/>
          <a:p>
            <a:pPr marL="0" indent="0">
              <a:buNone/>
            </a:pPr>
            <a:r>
              <a:rPr lang="en-CA" sz="1800" dirty="0" smtClean="0">
                <a:solidFill>
                  <a:srgbClr val="D3005F"/>
                </a:solidFill>
              </a:rPr>
              <a:t>Combines various widgets – the Tab Box widget, as well a series of image text box widgets – to present a variety of information on one page.</a:t>
            </a:r>
          </a:p>
          <a:p>
            <a:pPr marL="0" indent="0">
              <a:buNone/>
            </a:pPr>
            <a:endParaRPr lang="en-CA" sz="1800" dirty="0" smtClean="0">
              <a:solidFill>
                <a:srgbClr val="D3005F"/>
              </a:solidFill>
            </a:endParaRPr>
          </a:p>
          <a:p>
            <a:pPr marL="0" indent="0">
              <a:buNone/>
            </a:pPr>
            <a:r>
              <a:rPr lang="en-CA" sz="1800" dirty="0" smtClean="0">
                <a:solidFill>
                  <a:srgbClr val="D3005F"/>
                </a:solidFill>
              </a:rPr>
              <a:t>We’ve used this as an overview or showcase page, to give a snap shot of our main programs.   </a:t>
            </a:r>
          </a:p>
          <a:p>
            <a:pPr marL="0" indent="0">
              <a:buNone/>
            </a:pPr>
            <a:endParaRPr lang="en-CA" sz="1800" b="1" dirty="0" smtClean="0">
              <a:solidFill>
                <a:srgbClr val="D3005F"/>
              </a:solidFill>
            </a:endParaRPr>
          </a:p>
          <a:p>
            <a:endParaRPr lang="en-CA" sz="1800" dirty="0"/>
          </a:p>
        </p:txBody>
      </p:sp>
      <p:pic>
        <p:nvPicPr>
          <p:cNvPr id="6" name="Picture 5" descr="Screen shot 2012-06-20 at 8.55.09 PM.png"/>
          <p:cNvPicPr>
            <a:picLocks noChangeAspect="1"/>
          </p:cNvPicPr>
          <p:nvPr/>
        </p:nvPicPr>
        <p:blipFill>
          <a:blip r:embed="rId2" cstate="print"/>
          <a:stretch>
            <a:fillRect/>
          </a:stretch>
        </p:blipFill>
        <p:spPr>
          <a:xfrm>
            <a:off x="4038600" y="1524000"/>
            <a:ext cx="4732367" cy="4114800"/>
          </a:xfrm>
          <a:prstGeom prst="rect">
            <a:avLst/>
          </a:prstGeom>
        </p:spPr>
      </p:pic>
    </p:spTree>
    <p:extLst>
      <p:ext uri="{BB962C8B-B14F-4D97-AF65-F5344CB8AC3E}">
        <p14:creationId xmlns:p14="http://schemas.microsoft.com/office/powerpoint/2010/main" val="28171900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a Program Landing Page</a:t>
            </a:r>
            <a:endParaRPr lang="en-US" dirty="0"/>
          </a:p>
        </p:txBody>
      </p:sp>
      <p:sp>
        <p:nvSpPr>
          <p:cNvPr id="3" name="Content Placeholder 2"/>
          <p:cNvSpPr>
            <a:spLocks noGrp="1"/>
          </p:cNvSpPr>
          <p:nvPr>
            <p:ph idx="1"/>
          </p:nvPr>
        </p:nvSpPr>
        <p:spPr/>
        <p:txBody>
          <a:bodyPr/>
          <a:lstStyle/>
          <a:p>
            <a:r>
              <a:rPr lang="en-US" dirty="0" smtClean="0">
                <a:hlinkClick r:id="rId2"/>
              </a:rPr>
              <a:t>http://cd-www.rotman.utoronto.ca/Degrees/MastersPrograms/MBAPrograms/FullTimeMBA.aspx</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Topic Page</a:t>
            </a:r>
            <a:endParaRPr lang="en-CA" dirty="0"/>
          </a:p>
        </p:txBody>
      </p:sp>
      <p:sp>
        <p:nvSpPr>
          <p:cNvPr id="4" name="Content Placeholder 2"/>
          <p:cNvSpPr>
            <a:spLocks noGrp="1"/>
          </p:cNvSpPr>
          <p:nvPr>
            <p:ph idx="1"/>
          </p:nvPr>
        </p:nvSpPr>
        <p:spPr>
          <a:xfrm>
            <a:off x="457200" y="1600200"/>
            <a:ext cx="3754760" cy="4525963"/>
          </a:xfrm>
        </p:spPr>
        <p:txBody>
          <a:bodyPr>
            <a:normAutofit/>
          </a:bodyPr>
          <a:lstStyle/>
          <a:p>
            <a:pPr marL="0" indent="0">
              <a:buNone/>
            </a:pPr>
            <a:r>
              <a:rPr lang="en-CA" sz="1800" dirty="0" smtClean="0">
                <a:solidFill>
                  <a:srgbClr val="D3005F"/>
                </a:solidFill>
              </a:rPr>
              <a:t>A gridded image layout. The images are links that present information in a </a:t>
            </a:r>
            <a:r>
              <a:rPr lang="en-CA" sz="1800" dirty="0" err="1" smtClean="0">
                <a:solidFill>
                  <a:srgbClr val="D3005F"/>
                </a:solidFill>
              </a:rPr>
              <a:t>lightbox</a:t>
            </a:r>
            <a:r>
              <a:rPr lang="en-CA" sz="1800" dirty="0" smtClean="0">
                <a:solidFill>
                  <a:srgbClr val="D3005F"/>
                </a:solidFill>
              </a:rPr>
              <a:t>.</a:t>
            </a:r>
          </a:p>
          <a:p>
            <a:pPr marL="0" indent="0">
              <a:buNone/>
            </a:pPr>
            <a:endParaRPr lang="en-CA" sz="1800" dirty="0" smtClean="0">
              <a:solidFill>
                <a:srgbClr val="D3005F"/>
              </a:solidFill>
            </a:endParaRPr>
          </a:p>
          <a:p>
            <a:pPr marL="0" indent="0">
              <a:buNone/>
            </a:pPr>
            <a:r>
              <a:rPr lang="en-CA" sz="1800" dirty="0" smtClean="0">
                <a:solidFill>
                  <a:srgbClr val="D3005F"/>
                </a:solidFill>
              </a:rPr>
              <a:t>Designed specifically for the Research by Topic page.</a:t>
            </a:r>
            <a:endParaRPr lang="en-CA" sz="1800" dirty="0"/>
          </a:p>
        </p:txBody>
      </p:sp>
      <p:pic>
        <p:nvPicPr>
          <p:cNvPr id="5" name="Picture 4" descr="Screen shot 2012-06-20 at 9.04.22 PM.png"/>
          <p:cNvPicPr>
            <a:picLocks noChangeAspect="1"/>
          </p:cNvPicPr>
          <p:nvPr/>
        </p:nvPicPr>
        <p:blipFill>
          <a:blip r:embed="rId2" cstate="print"/>
          <a:stretch>
            <a:fillRect/>
          </a:stretch>
        </p:blipFill>
        <p:spPr>
          <a:xfrm>
            <a:off x="4419600" y="1295400"/>
            <a:ext cx="4284647" cy="3810000"/>
          </a:xfrm>
          <a:prstGeom prst="rect">
            <a:avLst/>
          </a:prstGeom>
        </p:spPr>
      </p:pic>
      <p:pic>
        <p:nvPicPr>
          <p:cNvPr id="6" name="Picture 5" descr="Screen shot 2012-06-20 at 9.08.02 PM.png"/>
          <p:cNvPicPr>
            <a:picLocks noChangeAspect="1"/>
          </p:cNvPicPr>
          <p:nvPr/>
        </p:nvPicPr>
        <p:blipFill>
          <a:blip r:embed="rId3" cstate="print"/>
          <a:stretch>
            <a:fillRect/>
          </a:stretch>
        </p:blipFill>
        <p:spPr>
          <a:xfrm>
            <a:off x="1828800" y="3581400"/>
            <a:ext cx="3271795" cy="2622160"/>
          </a:xfrm>
          <a:prstGeom prst="rect">
            <a:avLst/>
          </a:prstGeom>
        </p:spPr>
      </p:pic>
      <p:sp>
        <p:nvSpPr>
          <p:cNvPr id="3" name="Rectangle 2"/>
          <p:cNvSpPr/>
          <p:nvPr/>
        </p:nvSpPr>
        <p:spPr>
          <a:xfrm>
            <a:off x="5220071" y="5105400"/>
            <a:ext cx="3484175" cy="646331"/>
          </a:xfrm>
          <a:prstGeom prst="rect">
            <a:avLst/>
          </a:prstGeom>
        </p:spPr>
        <p:txBody>
          <a:bodyPr wrap="square">
            <a:spAutoFit/>
          </a:bodyPr>
          <a:lstStyle/>
          <a:p>
            <a:r>
              <a:rPr lang="en-CA" i="1" dirty="0" smtClean="0">
                <a:solidFill>
                  <a:srgbClr val="D3005F"/>
                </a:solidFill>
                <a:latin typeface="Century Gothic" pitchFamily="34" charset="0"/>
              </a:rPr>
              <a:t>Note: Topic Grids cannot be used with a right rail.</a:t>
            </a:r>
            <a:endParaRPr lang="en-CA" i="1" dirty="0">
              <a:solidFill>
                <a:srgbClr val="D3005F"/>
              </a:solidFill>
              <a:latin typeface="Century Gothic" pitchFamily="34" charset="0"/>
            </a:endParaRPr>
          </a:p>
        </p:txBody>
      </p:sp>
    </p:spTree>
    <p:extLst>
      <p:ext uri="{BB962C8B-B14F-4D97-AF65-F5344CB8AC3E}">
        <p14:creationId xmlns:p14="http://schemas.microsoft.com/office/powerpoint/2010/main" val="24084285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a Topic Page</a:t>
            </a:r>
            <a:endParaRPr lang="en-US" dirty="0"/>
          </a:p>
        </p:txBody>
      </p:sp>
      <p:sp>
        <p:nvSpPr>
          <p:cNvPr id="3" name="Content Placeholder 2"/>
          <p:cNvSpPr>
            <a:spLocks noGrp="1"/>
          </p:cNvSpPr>
          <p:nvPr>
            <p:ph idx="1"/>
          </p:nvPr>
        </p:nvSpPr>
        <p:spPr/>
        <p:txBody>
          <a:bodyPr/>
          <a:lstStyle/>
          <a:p>
            <a:r>
              <a:rPr lang="en-US" dirty="0" smtClean="0">
                <a:hlinkClick r:id="rId2"/>
              </a:rPr>
              <a:t>http://cd-www.rotman.utoronto.ca/FacultyAndResearch/Research/ResearchByTopic.aspx</a:t>
            </a:r>
            <a:endParaRPr lang="en-US" dirty="0" smtClean="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Institute Landing Page</a:t>
            </a:r>
            <a:endParaRPr lang="en-CA" dirty="0"/>
          </a:p>
        </p:txBody>
      </p:sp>
      <p:sp>
        <p:nvSpPr>
          <p:cNvPr id="4" name="Content Placeholder 2"/>
          <p:cNvSpPr>
            <a:spLocks noGrp="1"/>
          </p:cNvSpPr>
          <p:nvPr>
            <p:ph idx="1"/>
          </p:nvPr>
        </p:nvSpPr>
        <p:spPr>
          <a:xfrm>
            <a:off x="457200" y="1600200"/>
            <a:ext cx="3754760" cy="4525963"/>
          </a:xfrm>
        </p:spPr>
        <p:txBody>
          <a:bodyPr>
            <a:normAutofit/>
          </a:bodyPr>
          <a:lstStyle/>
          <a:p>
            <a:pPr marL="0" indent="0">
              <a:buNone/>
            </a:pPr>
            <a:r>
              <a:rPr lang="en-CA" sz="1800" dirty="0" smtClean="0">
                <a:solidFill>
                  <a:srgbClr val="D3005F"/>
                </a:solidFill>
              </a:rPr>
              <a:t>Adds left hand navigation as well as a smaller banner to a Generic </a:t>
            </a:r>
            <a:r>
              <a:rPr lang="en-CA" sz="1800" dirty="0" err="1" smtClean="0">
                <a:solidFill>
                  <a:srgbClr val="D3005F"/>
                </a:solidFill>
              </a:rPr>
              <a:t>Subpage</a:t>
            </a:r>
            <a:r>
              <a:rPr lang="en-CA" sz="1800" dirty="0" smtClean="0">
                <a:solidFill>
                  <a:srgbClr val="D3005F"/>
                </a:solidFill>
              </a:rPr>
              <a:t>. These pages contain no right rail.</a:t>
            </a:r>
          </a:p>
          <a:p>
            <a:pPr marL="0" indent="0">
              <a:buNone/>
            </a:pPr>
            <a:endParaRPr lang="en-CA" sz="1800" dirty="0" smtClean="0">
              <a:solidFill>
                <a:srgbClr val="D3005F"/>
              </a:solidFill>
            </a:endParaRPr>
          </a:p>
          <a:p>
            <a:pPr marL="0" indent="0">
              <a:buNone/>
            </a:pPr>
            <a:r>
              <a:rPr lang="en-CA" sz="1800" dirty="0" smtClean="0">
                <a:solidFill>
                  <a:srgbClr val="D3005F"/>
                </a:solidFill>
              </a:rPr>
              <a:t>Designed as the homepage </a:t>
            </a:r>
            <a:r>
              <a:rPr lang="en-CA" sz="1800" dirty="0" err="1" smtClean="0">
                <a:solidFill>
                  <a:srgbClr val="D3005F"/>
                </a:solidFill>
              </a:rPr>
              <a:t>specically</a:t>
            </a:r>
            <a:r>
              <a:rPr lang="en-CA" sz="1800" dirty="0" smtClean="0">
                <a:solidFill>
                  <a:srgbClr val="D3005F"/>
                </a:solidFill>
              </a:rPr>
              <a:t> for our institutes. </a:t>
            </a:r>
          </a:p>
          <a:p>
            <a:pPr marL="0" indent="0">
              <a:buNone/>
            </a:pPr>
            <a:endParaRPr lang="en-CA" sz="1800" b="1" dirty="0" smtClean="0">
              <a:solidFill>
                <a:srgbClr val="D3005F"/>
              </a:solidFill>
            </a:endParaRPr>
          </a:p>
          <a:p>
            <a:endParaRPr lang="en-CA" sz="1800" dirty="0"/>
          </a:p>
        </p:txBody>
      </p:sp>
      <p:pic>
        <p:nvPicPr>
          <p:cNvPr id="5" name="Picture 4" descr="Screen shot 2012-06-20 at 9.12.52 PM.png"/>
          <p:cNvPicPr>
            <a:picLocks noChangeAspect="1"/>
          </p:cNvPicPr>
          <p:nvPr/>
        </p:nvPicPr>
        <p:blipFill>
          <a:blip r:embed="rId2" cstate="print"/>
          <a:stretch>
            <a:fillRect/>
          </a:stretch>
        </p:blipFill>
        <p:spPr>
          <a:xfrm>
            <a:off x="4191000" y="1600200"/>
            <a:ext cx="4243790" cy="4114800"/>
          </a:xfrm>
          <a:prstGeom prst="rect">
            <a:avLst/>
          </a:prstGeom>
        </p:spPr>
      </p:pic>
    </p:spTree>
    <p:extLst>
      <p:ext uri="{BB962C8B-B14F-4D97-AF65-F5344CB8AC3E}">
        <p14:creationId xmlns:p14="http://schemas.microsoft.com/office/powerpoint/2010/main" val="25281856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of a Institute Landing Page</a:t>
            </a:r>
            <a:endParaRPr lang="en-US" dirty="0"/>
          </a:p>
        </p:txBody>
      </p:sp>
      <p:sp>
        <p:nvSpPr>
          <p:cNvPr id="3" name="Content Placeholder 2"/>
          <p:cNvSpPr>
            <a:spLocks noGrp="1"/>
          </p:cNvSpPr>
          <p:nvPr>
            <p:ph idx="1"/>
          </p:nvPr>
        </p:nvSpPr>
        <p:spPr/>
        <p:txBody>
          <a:bodyPr/>
          <a:lstStyle/>
          <a:p>
            <a:r>
              <a:rPr lang="en-US" dirty="0" smtClean="0">
                <a:hlinkClick r:id="rId2"/>
              </a:rPr>
              <a:t>http://cd-www.rotman.utoronto.ca/FacultyAndResearch/EducationCentres/DesignWorks/About%20DesignWorks.aspx</a:t>
            </a:r>
            <a:endParaRPr lang="en-US" dirty="0" smtClean="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Redirect Page</a:t>
            </a:r>
            <a:endParaRPr lang="en-CA" dirty="0"/>
          </a:p>
        </p:txBody>
      </p:sp>
      <p:sp>
        <p:nvSpPr>
          <p:cNvPr id="5" name="Content Placeholder 2"/>
          <p:cNvSpPr>
            <a:spLocks noGrp="1"/>
          </p:cNvSpPr>
          <p:nvPr>
            <p:ph idx="1"/>
          </p:nvPr>
        </p:nvSpPr>
        <p:spPr>
          <a:xfrm>
            <a:off x="457200" y="1600200"/>
            <a:ext cx="8153400" cy="4525963"/>
          </a:xfrm>
        </p:spPr>
        <p:txBody>
          <a:bodyPr>
            <a:normAutofit/>
          </a:bodyPr>
          <a:lstStyle/>
          <a:p>
            <a:pPr marL="0" indent="0">
              <a:buNone/>
            </a:pPr>
            <a:r>
              <a:rPr lang="en-CA" sz="1800" dirty="0" smtClean="0">
                <a:solidFill>
                  <a:srgbClr val="D3005F"/>
                </a:solidFill>
              </a:rPr>
              <a:t>A simple page added to the navigation that redirects people landing on that page to another.</a:t>
            </a:r>
          </a:p>
          <a:p>
            <a:pPr marL="0" indent="0">
              <a:buNone/>
            </a:pPr>
            <a:endParaRPr lang="en-CA" sz="1800" b="1" dirty="0" smtClean="0">
              <a:solidFill>
                <a:srgbClr val="D3005F"/>
              </a:solidFill>
            </a:endParaRPr>
          </a:p>
          <a:p>
            <a:endParaRPr lang="en-CA" sz="1800" dirty="0"/>
          </a:p>
        </p:txBody>
      </p:sp>
    </p:spTree>
    <p:extLst>
      <p:ext uri="{BB962C8B-B14F-4D97-AF65-F5344CB8AC3E}">
        <p14:creationId xmlns:p14="http://schemas.microsoft.com/office/powerpoint/2010/main" val="26635077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Demonstration Time!</a:t>
            </a:r>
            <a:endParaRPr lang="en-CA" dirty="0"/>
          </a:p>
        </p:txBody>
      </p:sp>
      <p:sp>
        <p:nvSpPr>
          <p:cNvPr id="3" name="Content Placeholder 2"/>
          <p:cNvSpPr>
            <a:spLocks noGrp="1"/>
          </p:cNvSpPr>
          <p:nvPr>
            <p:ph idx="1"/>
          </p:nvPr>
        </p:nvSpPr>
        <p:spPr/>
        <p:txBody>
          <a:bodyPr>
            <a:normAutofit/>
          </a:bodyPr>
          <a:lstStyle/>
          <a:p>
            <a:r>
              <a:rPr lang="en-US" dirty="0" smtClean="0"/>
              <a:t>Creating Pages </a:t>
            </a:r>
            <a:r>
              <a:rPr lang="en-US" dirty="0"/>
              <a:t> </a:t>
            </a:r>
            <a:endParaRPr lang="en-CA" dirty="0"/>
          </a:p>
          <a:p>
            <a:r>
              <a:rPr lang="en-US" dirty="0" smtClean="0"/>
              <a:t>Identifying fields </a:t>
            </a:r>
            <a:r>
              <a:rPr lang="en-US" dirty="0"/>
              <a:t> </a:t>
            </a:r>
            <a:endParaRPr lang="en-CA" dirty="0"/>
          </a:p>
          <a:p>
            <a:endParaRPr lang="en-CA" dirty="0"/>
          </a:p>
        </p:txBody>
      </p:sp>
    </p:spTree>
    <p:extLst>
      <p:ext uri="{BB962C8B-B14F-4D97-AF65-F5344CB8AC3E}">
        <p14:creationId xmlns:p14="http://schemas.microsoft.com/office/powerpoint/2010/main" val="1397687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Login Modes</a:t>
            </a:r>
            <a:endParaRPr lang="en-CA" dirty="0"/>
          </a:p>
        </p:txBody>
      </p:sp>
      <p:sp>
        <p:nvSpPr>
          <p:cNvPr id="5" name="Content Placeholder 4"/>
          <p:cNvSpPr>
            <a:spLocks noGrp="1"/>
          </p:cNvSpPr>
          <p:nvPr>
            <p:ph idx="1"/>
          </p:nvPr>
        </p:nvSpPr>
        <p:spPr>
          <a:xfrm>
            <a:off x="323528" y="1988840"/>
            <a:ext cx="2818656" cy="3629000"/>
          </a:xfrm>
        </p:spPr>
        <p:txBody>
          <a:bodyPr>
            <a:normAutofit fontScale="77500" lnSpcReduction="20000"/>
          </a:bodyPr>
          <a:lstStyle/>
          <a:p>
            <a:pPr marL="0" indent="0">
              <a:buNone/>
            </a:pPr>
            <a:r>
              <a:rPr lang="en-US" sz="2800" dirty="0"/>
              <a:t>Clicking “Options” shows you the various editing </a:t>
            </a:r>
            <a:r>
              <a:rPr lang="en-US" sz="2800" dirty="0" smtClean="0"/>
              <a:t>interfaces</a:t>
            </a:r>
            <a:r>
              <a:rPr lang="en-CA" sz="2800" dirty="0" smtClean="0"/>
              <a:t> </a:t>
            </a:r>
            <a:r>
              <a:rPr lang="en-US" sz="2800" dirty="0" smtClean="0"/>
              <a:t>available</a:t>
            </a:r>
          </a:p>
          <a:p>
            <a:pPr marL="0" indent="0">
              <a:buNone/>
            </a:pPr>
            <a:endParaRPr lang="en-US" sz="2800" dirty="0" smtClean="0"/>
          </a:p>
          <a:p>
            <a:pPr marL="0" indent="0">
              <a:buNone/>
            </a:pPr>
            <a:r>
              <a:rPr lang="en-US" sz="2800" i="1" dirty="0" smtClean="0">
                <a:solidFill>
                  <a:srgbClr val="D3005F"/>
                </a:solidFill>
              </a:rPr>
              <a:t>Note: if you’re using Internet Explorer, </a:t>
            </a:r>
            <a:r>
              <a:rPr lang="en-US" sz="2800" i="1" dirty="0" err="1" smtClean="0">
                <a:solidFill>
                  <a:srgbClr val="D3005F"/>
                </a:solidFill>
              </a:rPr>
              <a:t>Sitecore</a:t>
            </a:r>
            <a:r>
              <a:rPr lang="en-US" sz="2800" i="1" dirty="0" smtClean="0">
                <a:solidFill>
                  <a:srgbClr val="D3005F"/>
                </a:solidFill>
              </a:rPr>
              <a:t> works best in Compatibility more</a:t>
            </a:r>
            <a:endParaRPr lang="en-CA" sz="2800" i="1" dirty="0">
              <a:solidFill>
                <a:srgbClr val="D3005F"/>
              </a:solidFill>
            </a:endParaRPr>
          </a:p>
          <a:p>
            <a:endParaRPr lang="en-CA"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1988840"/>
            <a:ext cx="5375643" cy="367240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5535393"/>
            <a:ext cx="3384376" cy="79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2987824" y="5589240"/>
            <a:ext cx="232792" cy="232792"/>
          </a:xfrm>
          <a:prstGeom prst="ellipse">
            <a:avLst/>
          </a:prstGeom>
          <a:noFill/>
          <a:ln>
            <a:solidFill>
              <a:srgbClr val="D300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D3005F"/>
              </a:solidFill>
            </a:endParaRPr>
          </a:p>
        </p:txBody>
      </p:sp>
      <p:sp>
        <p:nvSpPr>
          <p:cNvPr id="7" name="TextBox 6"/>
          <p:cNvSpPr txBox="1"/>
          <p:nvPr/>
        </p:nvSpPr>
        <p:spPr>
          <a:xfrm>
            <a:off x="3939712" y="5932512"/>
            <a:ext cx="1368152" cy="369332"/>
          </a:xfrm>
          <a:prstGeom prst="rect">
            <a:avLst/>
          </a:prstGeom>
          <a:noFill/>
        </p:spPr>
        <p:txBody>
          <a:bodyPr wrap="square" rtlCol="0">
            <a:spAutoFit/>
          </a:bodyPr>
          <a:lstStyle/>
          <a:p>
            <a:r>
              <a:rPr lang="en-CA" b="1" dirty="0" smtClean="0">
                <a:solidFill>
                  <a:srgbClr val="D3005F"/>
                </a:solidFill>
                <a:latin typeface="Century Gothic" pitchFamily="34" charset="0"/>
              </a:rPr>
              <a:t>Click that!</a:t>
            </a:r>
            <a:endParaRPr lang="en-CA" b="1" dirty="0">
              <a:solidFill>
                <a:srgbClr val="D3005F"/>
              </a:solidFill>
              <a:latin typeface="Century Gothic" pitchFamily="34" charset="0"/>
            </a:endParaRPr>
          </a:p>
        </p:txBody>
      </p:sp>
      <p:cxnSp>
        <p:nvCxnSpPr>
          <p:cNvPr id="12" name="Straight Arrow Connector 11"/>
          <p:cNvCxnSpPr>
            <a:stCxn id="7" idx="1"/>
          </p:cNvCxnSpPr>
          <p:nvPr/>
        </p:nvCxnSpPr>
        <p:spPr>
          <a:xfrm flipH="1" flipV="1">
            <a:off x="3275856" y="5822032"/>
            <a:ext cx="663856" cy="295146"/>
          </a:xfrm>
          <a:prstGeom prst="straightConnector1">
            <a:avLst/>
          </a:prstGeom>
          <a:ln w="34925">
            <a:solidFill>
              <a:srgbClr val="D3005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5713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Making Pages Fancy</a:t>
            </a:r>
            <a:endParaRPr lang="en-CA" dirty="0"/>
          </a:p>
        </p:txBody>
      </p:sp>
      <p:sp>
        <p:nvSpPr>
          <p:cNvPr id="3" name="Content Placeholder 2"/>
          <p:cNvSpPr>
            <a:spLocks noGrp="1"/>
          </p:cNvSpPr>
          <p:nvPr>
            <p:ph idx="1"/>
          </p:nvPr>
        </p:nvSpPr>
        <p:spPr/>
        <p:txBody>
          <a:bodyPr/>
          <a:lstStyle/>
          <a:p>
            <a:r>
              <a:rPr lang="en-CA" dirty="0" smtClean="0"/>
              <a:t>But remember, a page type is really just a starting point</a:t>
            </a:r>
          </a:p>
          <a:p>
            <a:endParaRPr lang="en-CA" dirty="0" smtClean="0"/>
          </a:p>
          <a:p>
            <a:r>
              <a:rPr lang="en-CA" dirty="0" smtClean="0"/>
              <a:t>Widgets &amp; Snippets – are bits of code we can add to our pages to increase functionality and Interactivity.</a:t>
            </a:r>
            <a:endParaRPr lang="en-CA" dirty="0"/>
          </a:p>
        </p:txBody>
      </p:sp>
    </p:spTree>
    <p:extLst>
      <p:ext uri="{BB962C8B-B14F-4D97-AF65-F5344CB8AC3E}">
        <p14:creationId xmlns:p14="http://schemas.microsoft.com/office/powerpoint/2010/main" val="7032180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Widgets</a:t>
            </a:r>
            <a:endParaRPr lang="en-CA" dirty="0"/>
          </a:p>
        </p:txBody>
      </p:sp>
      <p:pic>
        <p:nvPicPr>
          <p:cNvPr id="296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503064"/>
            <a:ext cx="2664296" cy="424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183732" y="1556792"/>
            <a:ext cx="4392488" cy="2585323"/>
          </a:xfrm>
          <a:prstGeom prst="rect">
            <a:avLst/>
          </a:prstGeom>
          <a:noFill/>
        </p:spPr>
        <p:txBody>
          <a:bodyPr wrap="square" rtlCol="0">
            <a:spAutoFit/>
          </a:bodyPr>
          <a:lstStyle/>
          <a:p>
            <a:r>
              <a:rPr lang="en-CA" dirty="0" smtClean="0">
                <a:latin typeface="Century Gothic" pitchFamily="34" charset="0"/>
              </a:rPr>
              <a:t>You create a widget first in the repository and then insert it into your page in the page editor mode.</a:t>
            </a:r>
          </a:p>
          <a:p>
            <a:endParaRPr lang="en-CA" dirty="0">
              <a:latin typeface="Century Gothic" pitchFamily="34" charset="0"/>
            </a:endParaRPr>
          </a:p>
          <a:p>
            <a:r>
              <a:rPr lang="en-CA" dirty="0" smtClean="0">
                <a:latin typeface="Century Gothic" pitchFamily="34" charset="0"/>
              </a:rPr>
              <a:t>Widgets are created in the same way pages are – by right clicking on the corresponding folder of the widget you’d like to make.</a:t>
            </a:r>
          </a:p>
          <a:p>
            <a:endParaRPr lang="en-CA" dirty="0">
              <a:latin typeface="Century Gothic" pitchFamily="34" charset="0"/>
            </a:endParaRPr>
          </a:p>
        </p:txBody>
      </p:sp>
    </p:spTree>
    <p:extLst>
      <p:ext uri="{BB962C8B-B14F-4D97-AF65-F5344CB8AC3E}">
        <p14:creationId xmlns:p14="http://schemas.microsoft.com/office/powerpoint/2010/main" val="4106775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Adding Widgets</a:t>
            </a:r>
            <a:endParaRPr lang="en-CA" dirty="0"/>
          </a:p>
        </p:txBody>
      </p:sp>
      <p:sp>
        <p:nvSpPr>
          <p:cNvPr id="3" name="Content Placeholder 2"/>
          <p:cNvSpPr>
            <a:spLocks noGrp="1"/>
          </p:cNvSpPr>
          <p:nvPr>
            <p:ph idx="1"/>
          </p:nvPr>
        </p:nvSpPr>
        <p:spPr/>
        <p:txBody>
          <a:bodyPr/>
          <a:lstStyle/>
          <a:p>
            <a:r>
              <a:rPr lang="en-US" dirty="0"/>
              <a:t>From the page editor mode, click “Component” in the Home tab of the ribbon</a:t>
            </a:r>
            <a:r>
              <a:rPr lang="en-US" dirty="0" smtClean="0"/>
              <a:t>…</a:t>
            </a:r>
            <a:endParaRPr lang="en-CA" dirty="0"/>
          </a:p>
        </p:txBody>
      </p:sp>
      <p:pic>
        <p:nvPicPr>
          <p:cNvPr id="450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01008"/>
            <a:ext cx="811847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15709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5"/>
            <a:ext cx="8229600" cy="1584176"/>
          </a:xfrm>
        </p:spPr>
        <p:txBody>
          <a:bodyPr/>
          <a:lstStyle/>
          <a:p>
            <a:r>
              <a:rPr lang="en-CA" dirty="0" smtClean="0"/>
              <a:t>This will show you the various places on the page where widgets can be added</a:t>
            </a:r>
            <a:endParaRPr lang="en-CA" dirty="0"/>
          </a:p>
        </p:txBody>
      </p:sp>
      <p:pic>
        <p:nvPicPr>
          <p:cNvPr id="460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988840"/>
            <a:ext cx="6909370" cy="405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53887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7"/>
            <a:ext cx="8229600" cy="1728192"/>
          </a:xfrm>
        </p:spPr>
        <p:txBody>
          <a:bodyPr/>
          <a:lstStyle/>
          <a:p>
            <a:r>
              <a:rPr lang="en-US" dirty="0"/>
              <a:t>The widget menu will pop up (note: this feature does not work in all browsers; recommend IE8)</a:t>
            </a:r>
            <a:endParaRPr lang="en-CA" dirty="0"/>
          </a:p>
        </p:txBody>
      </p:sp>
      <p:pic>
        <p:nvPicPr>
          <p:cNvPr id="471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2132856"/>
            <a:ext cx="5276874" cy="366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3243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5"/>
            <a:ext cx="8229600" cy="2232248"/>
          </a:xfrm>
        </p:spPr>
        <p:txBody>
          <a:bodyPr/>
          <a:lstStyle/>
          <a:p>
            <a:r>
              <a:rPr lang="en-US" dirty="0"/>
              <a:t>Widgets </a:t>
            </a:r>
            <a:r>
              <a:rPr lang="en-US" dirty="0" smtClean="0"/>
              <a:t>aren’t </a:t>
            </a:r>
            <a:r>
              <a:rPr lang="en-US" dirty="0"/>
              <a:t>separate from the content they display so you have to either select an existing content item or create a new one .</a:t>
            </a:r>
            <a:endParaRPr lang="en-CA" dirty="0"/>
          </a:p>
        </p:txBody>
      </p:sp>
      <p:pic>
        <p:nvPicPr>
          <p:cNvPr id="481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2636912"/>
            <a:ext cx="3140001" cy="3286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6812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04664"/>
            <a:ext cx="8229600" cy="2908920"/>
          </a:xfrm>
        </p:spPr>
        <p:txBody>
          <a:bodyPr>
            <a:normAutofit/>
          </a:bodyPr>
          <a:lstStyle/>
          <a:p>
            <a:pPr marL="0" indent="0">
              <a:buNone/>
            </a:pPr>
            <a:r>
              <a:rPr lang="en-US" sz="1800" dirty="0" smtClean="0"/>
              <a:t>In </a:t>
            </a:r>
            <a:r>
              <a:rPr lang="en-US" sz="1800" dirty="0"/>
              <a:t>this example, we selected “Related Links”</a:t>
            </a:r>
            <a:endParaRPr lang="en-CA" sz="1800" dirty="0"/>
          </a:p>
          <a:p>
            <a:pPr marL="0" indent="0">
              <a:buNone/>
            </a:pPr>
            <a:r>
              <a:rPr lang="en-US" sz="1800" dirty="0"/>
              <a:t> </a:t>
            </a:r>
            <a:endParaRPr lang="en-CA" sz="1800" dirty="0"/>
          </a:p>
          <a:p>
            <a:pPr marL="0" indent="0">
              <a:buNone/>
            </a:pPr>
            <a:r>
              <a:rPr lang="en-US" sz="1800" dirty="0" smtClean="0">
                <a:solidFill>
                  <a:srgbClr val="D3005F"/>
                </a:solidFill>
              </a:rPr>
              <a:t>IMPORTANT </a:t>
            </a:r>
            <a:r>
              <a:rPr lang="en-US" sz="1800" dirty="0">
                <a:solidFill>
                  <a:srgbClr val="D3005F"/>
                </a:solidFill>
              </a:rPr>
              <a:t>NOTE: </a:t>
            </a:r>
            <a:r>
              <a:rPr lang="en-US" sz="1800" dirty="0"/>
              <a:t>If the same piece of Associated Content is used in two places, editing one will affect the other. If you want to reuse  associated content, create multiple versions (</a:t>
            </a:r>
            <a:r>
              <a:rPr lang="en-US" sz="1800" dirty="0" err="1"/>
              <a:t>eg</a:t>
            </a:r>
            <a:r>
              <a:rPr lang="en-US" sz="1800" dirty="0"/>
              <a:t>: </a:t>
            </a:r>
            <a:r>
              <a:rPr lang="en-US" sz="1800" dirty="0" err="1"/>
              <a:t>StudentExperience</a:t>
            </a:r>
            <a:r>
              <a:rPr lang="en-US" sz="1800" dirty="0"/>
              <a:t> Related </a:t>
            </a:r>
            <a:r>
              <a:rPr lang="en-US" sz="1800" dirty="0" smtClean="0"/>
              <a:t>Links)</a:t>
            </a:r>
            <a:endParaRPr lang="en-CA" sz="1800" dirty="0" smtClean="0"/>
          </a:p>
          <a:p>
            <a:pPr marL="0" indent="0">
              <a:buNone/>
            </a:pPr>
            <a:endParaRPr lang="en-CA" sz="1800" dirty="0"/>
          </a:p>
          <a:p>
            <a:pPr marL="0" indent="0">
              <a:buNone/>
            </a:pPr>
            <a:r>
              <a:rPr lang="en-US" sz="1800" dirty="0" smtClean="0">
                <a:solidFill>
                  <a:srgbClr val="D3005F"/>
                </a:solidFill>
              </a:rPr>
              <a:t>ANOTHER </a:t>
            </a:r>
            <a:r>
              <a:rPr lang="en-US" sz="1800" dirty="0">
                <a:solidFill>
                  <a:srgbClr val="D3005F"/>
                </a:solidFill>
              </a:rPr>
              <a:t>IMPORTANT NOTE: </a:t>
            </a:r>
            <a:r>
              <a:rPr lang="en-US" sz="1800" dirty="0"/>
              <a:t>Widget placement isn’t saved until </a:t>
            </a:r>
            <a:r>
              <a:rPr lang="en-US" sz="1800" dirty="0" smtClean="0"/>
              <a:t>you</a:t>
            </a:r>
            <a:r>
              <a:rPr lang="en-CA" sz="1800" dirty="0" smtClean="0"/>
              <a:t> </a:t>
            </a:r>
            <a:r>
              <a:rPr lang="en-US" sz="1800" dirty="0" smtClean="0"/>
              <a:t>save </a:t>
            </a:r>
            <a:r>
              <a:rPr lang="en-US" sz="1800" dirty="0"/>
              <a:t>the </a:t>
            </a:r>
            <a:r>
              <a:rPr lang="en-US" sz="1800" dirty="0" smtClean="0"/>
              <a:t>page</a:t>
            </a:r>
            <a:endParaRPr lang="en-CA" sz="1800" dirty="0"/>
          </a:p>
        </p:txBody>
      </p:sp>
      <p:pic>
        <p:nvPicPr>
          <p:cNvPr id="491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3301578"/>
            <a:ext cx="4968552" cy="25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0361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76673"/>
            <a:ext cx="8229600" cy="1296144"/>
          </a:xfrm>
        </p:spPr>
        <p:txBody>
          <a:bodyPr/>
          <a:lstStyle/>
          <a:p>
            <a:r>
              <a:rPr lang="en-US" dirty="0"/>
              <a:t>You can also create new content for the widget</a:t>
            </a:r>
            <a:endParaRPr lang="en-CA" dirty="0"/>
          </a:p>
        </p:txBody>
      </p:sp>
      <p:pic>
        <p:nvPicPr>
          <p:cNvPr id="501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1516287"/>
            <a:ext cx="4272136" cy="4472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45361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04665"/>
            <a:ext cx="8229600" cy="2160240"/>
          </a:xfrm>
        </p:spPr>
        <p:txBody>
          <a:bodyPr/>
          <a:lstStyle/>
          <a:p>
            <a:pPr marL="0" indent="0">
              <a:buNone/>
            </a:pPr>
            <a:r>
              <a:rPr lang="en-US" dirty="0" smtClean="0"/>
              <a:t>Enter </a:t>
            </a:r>
            <a:r>
              <a:rPr lang="en-US" dirty="0"/>
              <a:t>the content directly into Page Editor mode. When you save the page</a:t>
            </a:r>
            <a:r>
              <a:rPr lang="en-US" dirty="0" smtClean="0"/>
              <a:t>, the </a:t>
            </a:r>
            <a:r>
              <a:rPr lang="en-US" dirty="0"/>
              <a:t>Associated Content item will also be saved</a:t>
            </a:r>
            <a:endParaRPr lang="en-CA" dirty="0"/>
          </a:p>
          <a:p>
            <a:endParaRPr lang="en-CA" dirty="0"/>
          </a:p>
        </p:txBody>
      </p:sp>
      <p:grpSp>
        <p:nvGrpSpPr>
          <p:cNvPr id="4" name="Group 2"/>
          <p:cNvGrpSpPr>
            <a:grpSpLocks/>
          </p:cNvGrpSpPr>
          <p:nvPr/>
        </p:nvGrpSpPr>
        <p:grpSpPr bwMode="auto">
          <a:xfrm>
            <a:off x="611560" y="2564904"/>
            <a:ext cx="6012160" cy="3554515"/>
            <a:chOff x="560" y="2617"/>
            <a:chExt cx="13840" cy="8183"/>
          </a:xfrm>
        </p:grpSpPr>
        <p:grpSp>
          <p:nvGrpSpPr>
            <p:cNvPr id="5" name="Group 3"/>
            <p:cNvGrpSpPr>
              <a:grpSpLocks/>
            </p:cNvGrpSpPr>
            <p:nvPr/>
          </p:nvGrpSpPr>
          <p:grpSpPr bwMode="auto">
            <a:xfrm>
              <a:off x="13680" y="10020"/>
              <a:ext cx="720" cy="780"/>
              <a:chOff x="13680" y="10020"/>
              <a:chExt cx="720" cy="780"/>
            </a:xfrm>
          </p:grpSpPr>
          <p:sp>
            <p:nvSpPr>
              <p:cNvPr id="6" name="Freeform 4"/>
              <p:cNvSpPr>
                <a:spLocks/>
              </p:cNvSpPr>
              <p:nvPr/>
            </p:nvSpPr>
            <p:spPr bwMode="auto">
              <a:xfrm>
                <a:off x="13680" y="10020"/>
                <a:ext cx="720" cy="780"/>
              </a:xfrm>
              <a:custGeom>
                <a:avLst/>
                <a:gdLst>
                  <a:gd name="T0" fmla="+- 0 14400 13680"/>
                  <a:gd name="T1" fmla="*/ T0 w 720"/>
                  <a:gd name="T2" fmla="+- 0 10020 10020"/>
                  <a:gd name="T3" fmla="*/ 10020 h 780"/>
                  <a:gd name="T4" fmla="+- 0 13680 13680"/>
                  <a:gd name="T5" fmla="*/ T4 w 720"/>
                  <a:gd name="T6" fmla="+- 0 10020 10020"/>
                  <a:gd name="T7" fmla="*/ 10020 h 780"/>
                  <a:gd name="T8" fmla="+- 0 13680 13680"/>
                  <a:gd name="T9" fmla="*/ T8 w 720"/>
                  <a:gd name="T10" fmla="+- 0 10800 10020"/>
                  <a:gd name="T11" fmla="*/ 10800 h 780"/>
                  <a:gd name="T12" fmla="+- 0 14400 13680"/>
                  <a:gd name="T13" fmla="*/ T12 w 720"/>
                  <a:gd name="T14" fmla="+- 0 10800 10020"/>
                  <a:gd name="T15" fmla="*/ 10800 h 780"/>
                  <a:gd name="T16" fmla="+- 0 14400 13680"/>
                  <a:gd name="T17" fmla="*/ T16 w 720"/>
                  <a:gd name="T18" fmla="+- 0 10020 10020"/>
                  <a:gd name="T19" fmla="*/ 10020 h 780"/>
                </a:gdLst>
                <a:ahLst/>
                <a:cxnLst>
                  <a:cxn ang="0">
                    <a:pos x="T1" y="T3"/>
                  </a:cxn>
                  <a:cxn ang="0">
                    <a:pos x="T5" y="T7"/>
                  </a:cxn>
                  <a:cxn ang="0">
                    <a:pos x="T9" y="T11"/>
                  </a:cxn>
                  <a:cxn ang="0">
                    <a:pos x="T13" y="T15"/>
                  </a:cxn>
                  <a:cxn ang="0">
                    <a:pos x="T17" y="T19"/>
                  </a:cxn>
                </a:cxnLst>
                <a:rect l="0" t="0" r="r" b="b"/>
                <a:pathLst>
                  <a:path w="720" h="780">
                    <a:moveTo>
                      <a:pt x="720" y="0"/>
                    </a:moveTo>
                    <a:lnTo>
                      <a:pt x="0" y="0"/>
                    </a:lnTo>
                    <a:lnTo>
                      <a:pt x="0" y="780"/>
                    </a:lnTo>
                    <a:lnTo>
                      <a:pt x="720" y="780"/>
                    </a:lnTo>
                    <a:lnTo>
                      <a:pt x="720" y="0"/>
                    </a:lnTo>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pic>
            <p:nvPicPr>
              <p:cNvPr id="5120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 y="2617"/>
                <a:ext cx="13084" cy="7425"/>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6765673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Removing </a:t>
            </a:r>
            <a:r>
              <a:rPr lang="en-US" dirty="0"/>
              <a:t>W</a:t>
            </a:r>
            <a:r>
              <a:rPr lang="en-US" dirty="0" smtClean="0"/>
              <a:t>idgets</a:t>
            </a:r>
            <a:endParaRPr lang="en-CA" dirty="0"/>
          </a:p>
        </p:txBody>
      </p:sp>
      <p:sp>
        <p:nvSpPr>
          <p:cNvPr id="3" name="Content Placeholder 2"/>
          <p:cNvSpPr>
            <a:spLocks noGrp="1"/>
          </p:cNvSpPr>
          <p:nvPr>
            <p:ph idx="1"/>
          </p:nvPr>
        </p:nvSpPr>
        <p:spPr/>
        <p:txBody>
          <a:bodyPr>
            <a:normAutofit/>
          </a:bodyPr>
          <a:lstStyle/>
          <a:p>
            <a:r>
              <a:rPr lang="en-US" sz="1800" dirty="0"/>
              <a:t>To remove a widget, simply click the red X</a:t>
            </a:r>
            <a:endParaRPr lang="en-CA" sz="1800" dirty="0"/>
          </a:p>
          <a:p>
            <a:pPr marL="0" indent="0">
              <a:buNone/>
            </a:pPr>
            <a:r>
              <a:rPr lang="en-US" sz="1800" dirty="0"/>
              <a:t> </a:t>
            </a:r>
            <a:endParaRPr lang="en-CA" sz="1800" dirty="0"/>
          </a:p>
          <a:p>
            <a:r>
              <a:rPr lang="en-US" sz="1800" dirty="0" smtClean="0"/>
              <a:t>IMPORTANT </a:t>
            </a:r>
            <a:r>
              <a:rPr lang="en-US" sz="1800" dirty="0"/>
              <a:t>NOTE: It doesn’t ask you if you’re sure. If you accidentally delete a widget and you haven’t made any other changes to the page since your last save, just close the browser window without saving</a:t>
            </a:r>
            <a:endParaRPr lang="en-CA" sz="1800" dirty="0"/>
          </a:p>
          <a:p>
            <a:pPr marL="0" indent="0">
              <a:buNone/>
            </a:pPr>
            <a:endParaRPr lang="en-CA" sz="1800" dirty="0"/>
          </a:p>
        </p:txBody>
      </p:sp>
      <p:pic>
        <p:nvPicPr>
          <p:cNvPr id="522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3645024"/>
            <a:ext cx="3044825"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899592" y="5302930"/>
            <a:ext cx="4600940" cy="369332"/>
          </a:xfrm>
          <a:prstGeom prst="rect">
            <a:avLst/>
          </a:prstGeom>
        </p:spPr>
        <p:txBody>
          <a:bodyPr wrap="none">
            <a:spAutoFit/>
          </a:bodyPr>
          <a:lstStyle/>
          <a:p>
            <a:r>
              <a:rPr lang="en-CA" dirty="0" smtClean="0">
                <a:solidFill>
                  <a:srgbClr val="D3005F"/>
                </a:solidFill>
                <a:latin typeface="Century Gothic" pitchFamily="34" charset="0"/>
              </a:rPr>
              <a:t>Now, let’s go over the different types…</a:t>
            </a:r>
            <a:endParaRPr lang="en-CA" dirty="0">
              <a:solidFill>
                <a:srgbClr val="D3005F"/>
              </a:solidFill>
              <a:latin typeface="Century Gothic" pitchFamily="34" charset="0"/>
            </a:endParaRPr>
          </a:p>
        </p:txBody>
      </p:sp>
    </p:spTree>
    <p:extLst>
      <p:ext uri="{BB962C8B-B14F-4D97-AF65-F5344CB8AC3E}">
        <p14:creationId xmlns:p14="http://schemas.microsoft.com/office/powerpoint/2010/main" val="4080849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7544" y="836712"/>
            <a:ext cx="3034680" cy="5328592"/>
          </a:xfrm>
        </p:spPr>
        <p:txBody>
          <a:bodyPr>
            <a:normAutofit fontScale="62500" lnSpcReduction="20000"/>
          </a:bodyPr>
          <a:lstStyle/>
          <a:p>
            <a:pPr marL="0" indent="0">
              <a:buNone/>
            </a:pPr>
            <a:r>
              <a:rPr lang="en-US" b="1" dirty="0">
                <a:solidFill>
                  <a:srgbClr val="D3005F"/>
                </a:solidFill>
              </a:rPr>
              <a:t>Desktop</a:t>
            </a:r>
            <a:r>
              <a:rPr lang="en-US" dirty="0">
                <a:solidFill>
                  <a:srgbClr val="D3005F"/>
                </a:solidFill>
              </a:rPr>
              <a:t>: </a:t>
            </a:r>
            <a:endParaRPr lang="en-US" dirty="0" smtClean="0">
              <a:solidFill>
                <a:srgbClr val="D3005F"/>
              </a:solidFill>
            </a:endParaRPr>
          </a:p>
          <a:p>
            <a:pPr marL="0" indent="0">
              <a:buNone/>
            </a:pPr>
            <a:r>
              <a:rPr lang="en-US" dirty="0" smtClean="0"/>
              <a:t>Takes </a:t>
            </a:r>
            <a:r>
              <a:rPr lang="en-US" dirty="0"/>
              <a:t>you to the standard </a:t>
            </a:r>
            <a:r>
              <a:rPr lang="en-US" dirty="0" err="1"/>
              <a:t>Sitecore</a:t>
            </a:r>
            <a:r>
              <a:rPr lang="en-US" dirty="0"/>
              <a:t> “desktop” screen</a:t>
            </a:r>
            <a:endParaRPr lang="en-CA" dirty="0"/>
          </a:p>
          <a:p>
            <a:pPr marL="0" indent="0">
              <a:buNone/>
            </a:pPr>
            <a:r>
              <a:rPr lang="en-US" dirty="0"/>
              <a:t>  </a:t>
            </a:r>
            <a:endParaRPr lang="en-CA" dirty="0"/>
          </a:p>
          <a:p>
            <a:pPr marL="0" indent="0">
              <a:buNone/>
            </a:pPr>
            <a:r>
              <a:rPr lang="en-US" b="1" dirty="0">
                <a:solidFill>
                  <a:srgbClr val="D3005F"/>
                </a:solidFill>
              </a:rPr>
              <a:t>Content Editor</a:t>
            </a:r>
            <a:r>
              <a:rPr lang="en-US" dirty="0">
                <a:solidFill>
                  <a:srgbClr val="D3005F"/>
                </a:solidFill>
              </a:rPr>
              <a:t>: </a:t>
            </a:r>
            <a:endParaRPr lang="en-US" dirty="0" smtClean="0">
              <a:solidFill>
                <a:srgbClr val="D3005F"/>
              </a:solidFill>
            </a:endParaRPr>
          </a:p>
          <a:p>
            <a:pPr marL="0" indent="0">
              <a:buNone/>
            </a:pPr>
            <a:r>
              <a:rPr lang="en-US" dirty="0" smtClean="0"/>
              <a:t>Can </a:t>
            </a:r>
            <a:r>
              <a:rPr lang="en-US" dirty="0"/>
              <a:t>be used to edit/create/delete any item in the content tree</a:t>
            </a:r>
            <a:endParaRPr lang="en-CA" dirty="0"/>
          </a:p>
          <a:p>
            <a:pPr marL="0" indent="0">
              <a:buNone/>
            </a:pPr>
            <a:r>
              <a:rPr lang="en-US" dirty="0"/>
              <a:t>  </a:t>
            </a:r>
            <a:endParaRPr lang="en-CA" dirty="0"/>
          </a:p>
          <a:p>
            <a:pPr marL="0" indent="0">
              <a:buNone/>
            </a:pPr>
            <a:r>
              <a:rPr lang="en-US" b="1" dirty="0">
                <a:solidFill>
                  <a:srgbClr val="D3005F"/>
                </a:solidFill>
              </a:rPr>
              <a:t>Page Editor</a:t>
            </a:r>
            <a:r>
              <a:rPr lang="en-US" dirty="0">
                <a:solidFill>
                  <a:srgbClr val="D3005F"/>
                </a:solidFill>
              </a:rPr>
              <a:t>: </a:t>
            </a:r>
            <a:endParaRPr lang="en-US" dirty="0" smtClean="0">
              <a:solidFill>
                <a:srgbClr val="D3005F"/>
              </a:solidFill>
            </a:endParaRPr>
          </a:p>
          <a:p>
            <a:pPr marL="0" indent="0">
              <a:buNone/>
            </a:pPr>
            <a:r>
              <a:rPr lang="en-US" dirty="0" smtClean="0"/>
              <a:t>Only allows </a:t>
            </a:r>
            <a:r>
              <a:rPr lang="en-US" dirty="0"/>
              <a:t>the you to </a:t>
            </a:r>
            <a:r>
              <a:rPr lang="en-US" dirty="0" smtClean="0"/>
              <a:t>edit/create/delete </a:t>
            </a:r>
            <a:r>
              <a:rPr lang="en-US" dirty="0"/>
              <a:t>items that can be browsed to.</a:t>
            </a:r>
            <a:endParaRPr lang="en-CA" dirty="0"/>
          </a:p>
          <a:p>
            <a:pPr marL="0" indent="0">
              <a:buNone/>
            </a:pPr>
            <a:r>
              <a:rPr lang="en-US" dirty="0"/>
              <a:t>  </a:t>
            </a:r>
            <a:endParaRPr lang="en-CA" dirty="0"/>
          </a:p>
          <a:p>
            <a:pPr marL="0" indent="0">
              <a:buNone/>
            </a:pPr>
            <a:r>
              <a:rPr lang="en-US" i="1" dirty="0">
                <a:solidFill>
                  <a:srgbClr val="D3005F"/>
                </a:solidFill>
              </a:rPr>
              <a:t>Note: You can change the mode at any </a:t>
            </a:r>
            <a:r>
              <a:rPr lang="en-US" i="1" dirty="0" smtClean="0">
                <a:solidFill>
                  <a:srgbClr val="D3005F"/>
                </a:solidFill>
              </a:rPr>
              <a:t>time</a:t>
            </a:r>
            <a:endParaRPr lang="en-CA" i="1" dirty="0">
              <a:solidFill>
                <a:srgbClr val="D3005F"/>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908720"/>
            <a:ext cx="5206629"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9821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Children List Widgets</a:t>
            </a:r>
            <a:endParaRPr lang="en-CA" dirty="0"/>
          </a:p>
        </p:txBody>
      </p:sp>
      <p:sp>
        <p:nvSpPr>
          <p:cNvPr id="3" name="Content Placeholder 2"/>
          <p:cNvSpPr>
            <a:spLocks noGrp="1"/>
          </p:cNvSpPr>
          <p:nvPr>
            <p:ph idx="1"/>
          </p:nvPr>
        </p:nvSpPr>
        <p:spPr/>
        <p:txBody>
          <a:bodyPr/>
          <a:lstStyle/>
          <a:p>
            <a:r>
              <a:rPr lang="en-CA" dirty="0" smtClean="0"/>
              <a:t>Used to mimic the subpage list found on a landing page.</a:t>
            </a:r>
          </a:p>
          <a:p>
            <a:r>
              <a:rPr lang="en-CA" dirty="0" smtClean="0"/>
              <a:t>Can be added to any Generic Subpage to create a menu of subpages.</a:t>
            </a:r>
            <a:endParaRPr lang="en-CA" dirty="0"/>
          </a:p>
        </p:txBody>
      </p:sp>
    </p:spTree>
    <p:extLst>
      <p:ext uri="{BB962C8B-B14F-4D97-AF65-F5344CB8AC3E}">
        <p14:creationId xmlns:p14="http://schemas.microsoft.com/office/powerpoint/2010/main" val="42400277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How to Create a Children List Widgets </a:t>
            </a:r>
            <a:endParaRPr lang="en-CA" dirty="0"/>
          </a:p>
        </p:txBody>
      </p:sp>
      <p:pic>
        <p:nvPicPr>
          <p:cNvPr id="317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556792"/>
            <a:ext cx="8285521"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779912" y="3501008"/>
            <a:ext cx="5266928" cy="1800200"/>
          </a:xfrm>
          <a:solidFill>
            <a:srgbClr val="D3005F"/>
          </a:solidFill>
        </p:spPr>
        <p:txBody>
          <a:bodyPr>
            <a:normAutofit fontScale="85000" lnSpcReduction="20000"/>
          </a:bodyPr>
          <a:lstStyle/>
          <a:p>
            <a:pPr marL="0" indent="0">
              <a:buNone/>
            </a:pPr>
            <a:r>
              <a:rPr lang="en-CA" dirty="0" smtClean="0">
                <a:solidFill>
                  <a:schemeClr val="bg1"/>
                </a:solidFill>
              </a:rPr>
              <a:t>Simply choose the Parent Item or Landing page of the area you would like to mimic, </a:t>
            </a:r>
            <a:r>
              <a:rPr lang="en-CA" dirty="0" err="1" smtClean="0">
                <a:solidFill>
                  <a:schemeClr val="bg1"/>
                </a:solidFill>
              </a:rPr>
              <a:t>sitecore</a:t>
            </a:r>
            <a:r>
              <a:rPr lang="en-CA" dirty="0" smtClean="0">
                <a:solidFill>
                  <a:schemeClr val="bg1"/>
                </a:solidFill>
              </a:rPr>
              <a:t> pulls a list of all the subpages below.</a:t>
            </a:r>
            <a:endParaRPr lang="en-CA" dirty="0">
              <a:solidFill>
                <a:schemeClr val="bg1"/>
              </a:solidFill>
            </a:endParaRPr>
          </a:p>
        </p:txBody>
      </p:sp>
      <p:cxnSp>
        <p:nvCxnSpPr>
          <p:cNvPr id="5" name="Straight Arrow Connector 4"/>
          <p:cNvCxnSpPr>
            <a:stCxn id="3" idx="1"/>
          </p:cNvCxnSpPr>
          <p:nvPr/>
        </p:nvCxnSpPr>
        <p:spPr>
          <a:xfrm flipH="1" flipV="1">
            <a:off x="3203848" y="4005064"/>
            <a:ext cx="576064" cy="396044"/>
          </a:xfrm>
          <a:prstGeom prst="straightConnector1">
            <a:avLst/>
          </a:prstGeom>
          <a:ln w="34925">
            <a:solidFill>
              <a:srgbClr val="D3005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1672182"/>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Image </a:t>
            </a:r>
            <a:r>
              <a:rPr lang="en-CA" dirty="0" err="1" smtClean="0"/>
              <a:t>Lightbox</a:t>
            </a:r>
            <a:r>
              <a:rPr lang="en-CA" dirty="0" smtClean="0"/>
              <a:t> Widget</a:t>
            </a:r>
            <a:endParaRPr lang="en-CA" dirty="0"/>
          </a:p>
        </p:txBody>
      </p:sp>
      <p:sp>
        <p:nvSpPr>
          <p:cNvPr id="3" name="Content Placeholder 2"/>
          <p:cNvSpPr>
            <a:spLocks noGrp="1"/>
          </p:cNvSpPr>
          <p:nvPr>
            <p:ph idx="1"/>
          </p:nvPr>
        </p:nvSpPr>
        <p:spPr>
          <a:xfrm>
            <a:off x="457200" y="1600201"/>
            <a:ext cx="8229600" cy="1108720"/>
          </a:xfrm>
        </p:spPr>
        <p:txBody>
          <a:bodyPr/>
          <a:lstStyle/>
          <a:p>
            <a:r>
              <a:rPr lang="en-CA" dirty="0" smtClean="0"/>
              <a:t>An image launches a larger image in a </a:t>
            </a:r>
            <a:r>
              <a:rPr lang="en-CA" dirty="0" err="1" smtClean="0"/>
              <a:t>lightbox</a:t>
            </a:r>
            <a:r>
              <a:rPr lang="en-CA" dirty="0" smtClean="0"/>
              <a:t>.</a:t>
            </a:r>
            <a:endParaRPr lang="en-CA" dirty="0"/>
          </a:p>
        </p:txBody>
      </p:sp>
      <p:pic>
        <p:nvPicPr>
          <p:cNvPr id="337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089" y="2924944"/>
            <a:ext cx="1927696" cy="1045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355976" y="5229200"/>
            <a:ext cx="3332756" cy="369332"/>
          </a:xfrm>
          <a:prstGeom prst="rect">
            <a:avLst/>
          </a:prstGeom>
          <a:noFill/>
        </p:spPr>
        <p:txBody>
          <a:bodyPr wrap="square" rtlCol="0">
            <a:spAutoFit/>
          </a:bodyPr>
          <a:lstStyle/>
          <a:p>
            <a:r>
              <a:rPr lang="en-CA" dirty="0" smtClean="0">
                <a:latin typeface="Century Gothic" pitchFamily="34" charset="0"/>
              </a:rPr>
              <a:t>This larger image.</a:t>
            </a:r>
            <a:endParaRPr lang="en-CA" dirty="0">
              <a:latin typeface="Century Gothic" pitchFamily="34" charset="0"/>
            </a:endParaRPr>
          </a:p>
        </p:txBody>
      </p:sp>
      <p:pic>
        <p:nvPicPr>
          <p:cNvPr id="337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2924944"/>
            <a:ext cx="3674269"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87588" y="4122995"/>
            <a:ext cx="3332756" cy="369332"/>
          </a:xfrm>
          <a:prstGeom prst="rect">
            <a:avLst/>
          </a:prstGeom>
          <a:noFill/>
        </p:spPr>
        <p:txBody>
          <a:bodyPr wrap="square" rtlCol="0">
            <a:spAutoFit/>
          </a:bodyPr>
          <a:lstStyle/>
          <a:p>
            <a:r>
              <a:rPr lang="en-CA" dirty="0" smtClean="0">
                <a:latin typeface="Century Gothic" pitchFamily="34" charset="0"/>
              </a:rPr>
              <a:t>This image links to…</a:t>
            </a:r>
            <a:endParaRPr lang="en-CA" dirty="0">
              <a:latin typeface="Century Gothic" pitchFamily="34" charset="0"/>
            </a:endParaRPr>
          </a:p>
        </p:txBody>
      </p:sp>
    </p:spTree>
    <p:extLst>
      <p:ext uri="{BB962C8B-B14F-4D97-AF65-F5344CB8AC3E}">
        <p14:creationId xmlns:p14="http://schemas.microsoft.com/office/powerpoint/2010/main" val="4739620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How to Create an Image </a:t>
            </a:r>
            <a:r>
              <a:rPr lang="en-CA" dirty="0" err="1" smtClean="0"/>
              <a:t>Lightbox</a:t>
            </a:r>
            <a:r>
              <a:rPr lang="en-CA" dirty="0" smtClean="0"/>
              <a:t> Widget</a:t>
            </a:r>
            <a:endParaRPr lang="en-CA" dirty="0"/>
          </a:p>
        </p:txBody>
      </p:sp>
      <p:pic>
        <p:nvPicPr>
          <p:cNvPr id="348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628800"/>
            <a:ext cx="5664696" cy="3996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4048" y="1988840"/>
            <a:ext cx="3898776" cy="2692895"/>
          </a:xfrm>
          <a:solidFill>
            <a:srgbClr val="D3005F"/>
          </a:solidFill>
        </p:spPr>
        <p:txBody>
          <a:bodyPr>
            <a:normAutofit/>
          </a:bodyPr>
          <a:lstStyle/>
          <a:p>
            <a:pPr marL="514350" indent="-514350">
              <a:buFont typeface="+mj-lt"/>
              <a:buAutoNum type="arabicPeriod"/>
            </a:pPr>
            <a:r>
              <a:rPr lang="en-CA" sz="1800" dirty="0" smtClean="0">
                <a:solidFill>
                  <a:schemeClr val="bg1"/>
                </a:solidFill>
              </a:rPr>
              <a:t>Upload both images to the media library</a:t>
            </a:r>
          </a:p>
          <a:p>
            <a:pPr>
              <a:buFont typeface="+mj-lt"/>
              <a:buAutoNum type="arabicPeriod"/>
            </a:pPr>
            <a:endParaRPr lang="en-CA" sz="1800" dirty="0" smtClean="0">
              <a:solidFill>
                <a:schemeClr val="bg1"/>
              </a:solidFill>
            </a:endParaRPr>
          </a:p>
          <a:p>
            <a:pPr marL="514350" indent="-514350">
              <a:buFont typeface="+mj-lt"/>
              <a:buAutoNum type="arabicPeriod"/>
            </a:pPr>
            <a:r>
              <a:rPr lang="en-CA" sz="1800" dirty="0" smtClean="0">
                <a:solidFill>
                  <a:schemeClr val="bg1"/>
                </a:solidFill>
              </a:rPr>
              <a:t>Add the image in the Thumbnail image field</a:t>
            </a:r>
          </a:p>
          <a:p>
            <a:pPr marL="514350" indent="-514350">
              <a:buFont typeface="+mj-lt"/>
              <a:buAutoNum type="arabicPeriod"/>
            </a:pPr>
            <a:endParaRPr lang="en-CA" sz="1800" dirty="0" smtClean="0">
              <a:solidFill>
                <a:schemeClr val="bg1"/>
              </a:solidFill>
            </a:endParaRPr>
          </a:p>
          <a:p>
            <a:pPr marL="514350" indent="-514350">
              <a:buFont typeface="+mj-lt"/>
              <a:buAutoNum type="arabicPeriod"/>
            </a:pPr>
            <a:r>
              <a:rPr lang="en-CA" sz="1800" dirty="0" smtClean="0">
                <a:solidFill>
                  <a:schemeClr val="bg1"/>
                </a:solidFill>
              </a:rPr>
              <a:t>Add the larger Image in the Full-size field</a:t>
            </a:r>
            <a:endParaRPr lang="en-CA" sz="1800" dirty="0">
              <a:solidFill>
                <a:schemeClr val="bg1"/>
              </a:solidFill>
            </a:endParaRPr>
          </a:p>
        </p:txBody>
      </p:sp>
    </p:spTree>
    <p:extLst>
      <p:ext uri="{BB962C8B-B14F-4D97-AF65-F5344CB8AC3E}">
        <p14:creationId xmlns:p14="http://schemas.microsoft.com/office/powerpoint/2010/main" val="18239913"/>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Examples</a:t>
            </a:r>
            <a:endParaRPr lang="en-CA" dirty="0"/>
          </a:p>
        </p:txBody>
      </p:sp>
      <p:sp>
        <p:nvSpPr>
          <p:cNvPr id="3" name="Content Placeholder 2"/>
          <p:cNvSpPr>
            <a:spLocks noGrp="1"/>
          </p:cNvSpPr>
          <p:nvPr>
            <p:ph idx="1"/>
          </p:nvPr>
        </p:nvSpPr>
        <p:spPr/>
        <p:txBody>
          <a:bodyPr/>
          <a:lstStyle/>
          <a:p>
            <a:r>
              <a:rPr lang="en-CA" dirty="0" smtClean="0">
                <a:hlinkClick r:id="rId2"/>
              </a:rPr>
              <a:t>http://cd-www.rotman.utoronto.ca/Connect/RotmanAdvantage.aspx</a:t>
            </a:r>
            <a:endParaRPr lang="en-CA" dirty="0" smtClean="0"/>
          </a:p>
          <a:p>
            <a:endParaRPr lang="en-CA" dirty="0"/>
          </a:p>
          <a:p>
            <a:r>
              <a:rPr lang="en-CA" dirty="0" smtClean="0">
                <a:hlinkClick r:id="rId3"/>
              </a:rPr>
              <a:t>http://cd-www.rotman.utoronto.ca/Connect/RotmanAdvantage/Room%20to%20Grow.aspx</a:t>
            </a:r>
            <a:endParaRPr lang="en-CA" dirty="0" smtClean="0"/>
          </a:p>
          <a:p>
            <a:endParaRPr lang="en-CA" dirty="0"/>
          </a:p>
        </p:txBody>
      </p:sp>
    </p:spTree>
    <p:extLst>
      <p:ext uri="{BB962C8B-B14F-4D97-AF65-F5344CB8AC3E}">
        <p14:creationId xmlns:p14="http://schemas.microsoft.com/office/powerpoint/2010/main" val="20263638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Content Banner Widgets</a:t>
            </a:r>
            <a:endParaRPr lang="en-CA" dirty="0"/>
          </a:p>
        </p:txBody>
      </p:sp>
      <p:sp>
        <p:nvSpPr>
          <p:cNvPr id="3" name="Content Placeholder 2"/>
          <p:cNvSpPr>
            <a:spLocks noGrp="1"/>
          </p:cNvSpPr>
          <p:nvPr>
            <p:ph idx="1"/>
          </p:nvPr>
        </p:nvSpPr>
        <p:spPr/>
        <p:txBody>
          <a:bodyPr/>
          <a:lstStyle/>
          <a:p>
            <a:r>
              <a:rPr lang="en-CA" dirty="0" smtClean="0"/>
              <a:t>Used exclusively on the Institute Page</a:t>
            </a:r>
          </a:p>
          <a:p>
            <a:r>
              <a:rPr lang="en-CA" dirty="0" smtClean="0"/>
              <a:t>Adds an image banner that fits next to the Institute left-hand navigation</a:t>
            </a:r>
            <a:endParaRPr lang="en-CA" dirty="0"/>
          </a:p>
        </p:txBody>
      </p:sp>
      <p:pic>
        <p:nvPicPr>
          <p:cNvPr id="358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3501008"/>
            <a:ext cx="4752528" cy="2640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40291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How to Create Content </a:t>
            </a:r>
            <a:br>
              <a:rPr lang="en-CA" dirty="0" smtClean="0"/>
            </a:br>
            <a:r>
              <a:rPr lang="en-CA" dirty="0" smtClean="0"/>
              <a:t>Banner Widgets</a:t>
            </a:r>
            <a:endParaRPr lang="en-CA" dirty="0"/>
          </a:p>
        </p:txBody>
      </p:sp>
      <p:pic>
        <p:nvPicPr>
          <p:cNvPr id="368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556792"/>
            <a:ext cx="7286625"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idx="1"/>
          </p:nvPr>
        </p:nvSpPr>
        <p:spPr>
          <a:xfrm>
            <a:off x="5004048" y="3356992"/>
            <a:ext cx="3898776" cy="2448271"/>
          </a:xfrm>
          <a:solidFill>
            <a:srgbClr val="D3005F"/>
          </a:solidFill>
        </p:spPr>
        <p:txBody>
          <a:bodyPr>
            <a:normAutofit/>
          </a:bodyPr>
          <a:lstStyle/>
          <a:p>
            <a:pPr marL="514350" indent="-514350">
              <a:buFont typeface="+mj-lt"/>
              <a:buAutoNum type="arabicPeriod"/>
            </a:pPr>
            <a:r>
              <a:rPr lang="en-CA" sz="1800" dirty="0" smtClean="0">
                <a:solidFill>
                  <a:schemeClr val="bg1"/>
                </a:solidFill>
              </a:rPr>
              <a:t>Upload the image to the media library</a:t>
            </a:r>
          </a:p>
          <a:p>
            <a:pPr>
              <a:buFont typeface="+mj-lt"/>
              <a:buAutoNum type="arabicPeriod"/>
            </a:pPr>
            <a:endParaRPr lang="en-CA" sz="1800" dirty="0" smtClean="0">
              <a:solidFill>
                <a:schemeClr val="bg1"/>
              </a:solidFill>
            </a:endParaRPr>
          </a:p>
          <a:p>
            <a:pPr marL="514350" indent="-514350">
              <a:buFont typeface="+mj-lt"/>
              <a:buAutoNum type="arabicPeriod"/>
            </a:pPr>
            <a:r>
              <a:rPr lang="en-CA" sz="1800" dirty="0" smtClean="0">
                <a:solidFill>
                  <a:schemeClr val="bg1"/>
                </a:solidFill>
              </a:rPr>
              <a:t>Add the image in the Banner image field</a:t>
            </a:r>
          </a:p>
          <a:p>
            <a:pPr marL="514350" indent="-514350">
              <a:buFont typeface="+mj-lt"/>
              <a:buAutoNum type="arabicPeriod"/>
            </a:pPr>
            <a:endParaRPr lang="en-CA" sz="1800" dirty="0" smtClean="0">
              <a:solidFill>
                <a:schemeClr val="bg1"/>
              </a:solidFill>
            </a:endParaRPr>
          </a:p>
          <a:p>
            <a:pPr marL="514350" indent="-514350">
              <a:buFont typeface="+mj-lt"/>
              <a:buAutoNum type="arabicPeriod"/>
            </a:pPr>
            <a:r>
              <a:rPr lang="en-CA" sz="1800" dirty="0" smtClean="0">
                <a:solidFill>
                  <a:schemeClr val="bg1"/>
                </a:solidFill>
              </a:rPr>
              <a:t>Fill in the Banner Text</a:t>
            </a:r>
            <a:endParaRPr lang="en-CA" sz="1800" dirty="0">
              <a:solidFill>
                <a:schemeClr val="bg1"/>
              </a:solidFill>
            </a:endParaRPr>
          </a:p>
        </p:txBody>
      </p:sp>
    </p:spTree>
    <p:extLst>
      <p:ext uri="{BB962C8B-B14F-4D97-AF65-F5344CB8AC3E}">
        <p14:creationId xmlns:p14="http://schemas.microsoft.com/office/powerpoint/2010/main" val="2166839918"/>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Examples</a:t>
            </a:r>
            <a:endParaRPr lang="en-CA" dirty="0"/>
          </a:p>
        </p:txBody>
      </p:sp>
      <p:sp>
        <p:nvSpPr>
          <p:cNvPr id="3" name="Content Placeholder 2"/>
          <p:cNvSpPr>
            <a:spLocks noGrp="1"/>
          </p:cNvSpPr>
          <p:nvPr>
            <p:ph idx="1"/>
          </p:nvPr>
        </p:nvSpPr>
        <p:spPr/>
        <p:txBody>
          <a:bodyPr>
            <a:normAutofit lnSpcReduction="10000"/>
          </a:bodyPr>
          <a:lstStyle/>
          <a:p>
            <a:r>
              <a:rPr lang="en-CA" dirty="0" smtClean="0">
                <a:hlinkClick r:id="rId2"/>
              </a:rPr>
              <a:t>http://cd-www.rotman.utoronto.ca/FacultyAndResearch/ResearchCentres/CapitalMarketsInstitute.aspx</a:t>
            </a:r>
            <a:endParaRPr lang="en-CA" dirty="0" smtClean="0"/>
          </a:p>
          <a:p>
            <a:endParaRPr lang="en-CA" dirty="0" smtClean="0"/>
          </a:p>
          <a:p>
            <a:r>
              <a:rPr lang="en-CA" dirty="0" smtClean="0">
                <a:hlinkClick r:id="rId3"/>
              </a:rPr>
              <a:t>http://cd-www.rotman.utoronto.ca/FacultyAndResearch/ResearchCentres/InstituteForInternationalBusiness.aspx</a:t>
            </a:r>
            <a:endParaRPr lang="en-CA" dirty="0" smtClean="0"/>
          </a:p>
          <a:p>
            <a:endParaRPr lang="en-CA" dirty="0"/>
          </a:p>
          <a:p>
            <a:endParaRPr lang="en-CA" dirty="0"/>
          </a:p>
        </p:txBody>
      </p:sp>
    </p:spTree>
    <p:extLst>
      <p:ext uri="{BB962C8B-B14F-4D97-AF65-F5344CB8AC3E}">
        <p14:creationId xmlns:p14="http://schemas.microsoft.com/office/powerpoint/2010/main" val="33785314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Custom Script Widgets</a:t>
            </a:r>
            <a:endParaRPr lang="en-CA" dirty="0"/>
          </a:p>
        </p:txBody>
      </p:sp>
      <p:sp>
        <p:nvSpPr>
          <p:cNvPr id="3" name="Content Placeholder 2"/>
          <p:cNvSpPr>
            <a:spLocks noGrp="1"/>
          </p:cNvSpPr>
          <p:nvPr>
            <p:ph idx="1"/>
          </p:nvPr>
        </p:nvSpPr>
        <p:spPr/>
        <p:txBody>
          <a:bodyPr/>
          <a:lstStyle/>
          <a:p>
            <a:r>
              <a:rPr lang="en-CA" dirty="0" smtClean="0"/>
              <a:t>Allows you to add profiles and feeds from 3</a:t>
            </a:r>
            <a:r>
              <a:rPr lang="en-CA" baseline="30000" dirty="0" smtClean="0"/>
              <a:t>rd</a:t>
            </a:r>
            <a:r>
              <a:rPr lang="en-CA" dirty="0" smtClean="0"/>
              <a:t> party sites like Twitter, LinkedIn, Flickr etc.</a:t>
            </a:r>
            <a:endParaRPr lang="en-CA" dirty="0"/>
          </a:p>
        </p:txBody>
      </p:sp>
      <p:pic>
        <p:nvPicPr>
          <p:cNvPr id="378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4985" y="3087883"/>
            <a:ext cx="2001391" cy="2771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6291" y="3933056"/>
            <a:ext cx="4782901" cy="20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87672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How to add Custom Script Widgets</a:t>
            </a:r>
            <a:endParaRPr lang="en-CA" dirty="0"/>
          </a:p>
        </p:txBody>
      </p:sp>
      <p:sp>
        <p:nvSpPr>
          <p:cNvPr id="3" name="Content Placeholder 2"/>
          <p:cNvSpPr>
            <a:spLocks noGrp="1"/>
          </p:cNvSpPr>
          <p:nvPr>
            <p:ph idx="1"/>
          </p:nvPr>
        </p:nvSpPr>
        <p:spPr>
          <a:xfrm>
            <a:off x="506016" y="3825735"/>
            <a:ext cx="8229600" cy="1259449"/>
          </a:xfrm>
          <a:solidFill>
            <a:srgbClr val="D3005F"/>
          </a:solidFill>
        </p:spPr>
        <p:txBody>
          <a:bodyPr/>
          <a:lstStyle/>
          <a:p>
            <a:pPr marL="0" indent="0">
              <a:buNone/>
            </a:pPr>
            <a:r>
              <a:rPr lang="en-CA" dirty="0" smtClean="0">
                <a:solidFill>
                  <a:schemeClr val="bg1"/>
                </a:solidFill>
              </a:rPr>
              <a:t>Insert code provided by 3</a:t>
            </a:r>
            <a:r>
              <a:rPr lang="en-CA" baseline="30000" dirty="0" smtClean="0">
                <a:solidFill>
                  <a:schemeClr val="bg1"/>
                </a:solidFill>
              </a:rPr>
              <a:t>rd</a:t>
            </a:r>
            <a:r>
              <a:rPr lang="en-CA" dirty="0" smtClean="0">
                <a:solidFill>
                  <a:schemeClr val="bg1"/>
                </a:solidFill>
              </a:rPr>
              <a:t> party – each one is slightly different.</a:t>
            </a:r>
            <a:endParaRPr lang="en-CA" dirty="0">
              <a:solidFill>
                <a:schemeClr val="bg1"/>
              </a:solidFill>
            </a:endParaRPr>
          </a:p>
        </p:txBody>
      </p:sp>
      <p:pic>
        <p:nvPicPr>
          <p:cNvPr id="389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772816"/>
            <a:ext cx="8028384" cy="2028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083008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1252736"/>
          </a:xfrm>
        </p:spPr>
        <p:txBody>
          <a:bodyPr>
            <a:normAutofit/>
          </a:bodyPr>
          <a:lstStyle/>
          <a:p>
            <a:pPr marL="0" indent="0">
              <a:buNone/>
            </a:pPr>
            <a:r>
              <a:rPr lang="en-US" sz="1800" b="1" dirty="0"/>
              <a:t>For this training session:</a:t>
            </a:r>
            <a:endParaRPr lang="en-CA" sz="1800" dirty="0"/>
          </a:p>
          <a:p>
            <a:pPr marL="0" indent="0">
              <a:buNone/>
            </a:pPr>
            <a:r>
              <a:rPr lang="en-US" sz="1800" dirty="0" smtClean="0"/>
              <a:t>We </a:t>
            </a:r>
            <a:r>
              <a:rPr lang="en-US" sz="1800" dirty="0"/>
              <a:t>will start by logging into desktop mode, using that to launch the </a:t>
            </a:r>
            <a:r>
              <a:rPr lang="en-US" sz="1800" dirty="0" smtClean="0">
                <a:solidFill>
                  <a:srgbClr val="D3005F"/>
                </a:solidFill>
              </a:rPr>
              <a:t>content editor</a:t>
            </a:r>
            <a:r>
              <a:rPr lang="en-US" sz="1800" dirty="0">
                <a:solidFill>
                  <a:srgbClr val="D3005F"/>
                </a:solidFill>
              </a:rPr>
              <a:t>. </a:t>
            </a:r>
            <a:r>
              <a:rPr lang="en-US" sz="1800" dirty="0"/>
              <a:t>We’ll use that to edit some items and the </a:t>
            </a:r>
            <a:r>
              <a:rPr lang="en-US" sz="1800" dirty="0">
                <a:solidFill>
                  <a:srgbClr val="D3005F"/>
                </a:solidFill>
              </a:rPr>
              <a:t>page editor</a:t>
            </a:r>
            <a:r>
              <a:rPr lang="en-US" sz="1800" dirty="0"/>
              <a:t> to edit </a:t>
            </a:r>
            <a:r>
              <a:rPr lang="en-US" sz="1800" dirty="0" smtClean="0"/>
              <a:t>others.</a:t>
            </a:r>
            <a:endParaRPr lang="en-CA" sz="1800" dirty="0"/>
          </a:p>
          <a:p>
            <a:endParaRPr lang="en-CA"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492" y="1628800"/>
            <a:ext cx="7910940" cy="4275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80003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Examples</a:t>
            </a:r>
            <a:endParaRPr lang="en-CA" dirty="0"/>
          </a:p>
        </p:txBody>
      </p:sp>
      <p:sp>
        <p:nvSpPr>
          <p:cNvPr id="3" name="Content Placeholder 2"/>
          <p:cNvSpPr>
            <a:spLocks noGrp="1"/>
          </p:cNvSpPr>
          <p:nvPr>
            <p:ph idx="1"/>
          </p:nvPr>
        </p:nvSpPr>
        <p:spPr/>
        <p:txBody>
          <a:bodyPr/>
          <a:lstStyle/>
          <a:p>
            <a:r>
              <a:rPr lang="en-CA" dirty="0" smtClean="0">
                <a:hlinkClick r:id="rId2"/>
              </a:rPr>
              <a:t>http://cd-www.rotman.utoronto.ca/Connect/RotmanLive.aspx</a:t>
            </a:r>
            <a:endParaRPr lang="en-CA" dirty="0" smtClean="0"/>
          </a:p>
          <a:p>
            <a:endParaRPr lang="en-CA" dirty="0"/>
          </a:p>
          <a:p>
            <a:pPr marL="0" indent="0">
              <a:buNone/>
            </a:pPr>
            <a:endParaRPr lang="en-CA" dirty="0"/>
          </a:p>
        </p:txBody>
      </p:sp>
    </p:spTree>
    <p:extLst>
      <p:ext uri="{BB962C8B-B14F-4D97-AF65-F5344CB8AC3E}">
        <p14:creationId xmlns:p14="http://schemas.microsoft.com/office/powerpoint/2010/main" val="35330748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Events List Widget</a:t>
            </a:r>
            <a:endParaRPr lang="en-CA" dirty="0"/>
          </a:p>
        </p:txBody>
      </p:sp>
      <p:sp>
        <p:nvSpPr>
          <p:cNvPr id="3" name="Content Placeholder 2"/>
          <p:cNvSpPr>
            <a:spLocks noGrp="1"/>
          </p:cNvSpPr>
          <p:nvPr>
            <p:ph idx="1"/>
          </p:nvPr>
        </p:nvSpPr>
        <p:spPr/>
        <p:txBody>
          <a:bodyPr/>
          <a:lstStyle/>
          <a:p>
            <a:r>
              <a:rPr lang="en-CA" dirty="0" smtClean="0"/>
              <a:t>Adds a list of events generated from the events listing in </a:t>
            </a:r>
            <a:r>
              <a:rPr lang="en-CA" dirty="0" err="1" smtClean="0"/>
              <a:t>Sitecore</a:t>
            </a:r>
            <a:endParaRPr lang="en-CA" dirty="0"/>
          </a:p>
        </p:txBody>
      </p:sp>
      <p:pic>
        <p:nvPicPr>
          <p:cNvPr id="399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2780928"/>
            <a:ext cx="2393826" cy="312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82509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How to Add an Events List Widget</a:t>
            </a:r>
            <a:endParaRPr lang="en-CA" dirty="0"/>
          </a:p>
        </p:txBody>
      </p:sp>
      <p:pic>
        <p:nvPicPr>
          <p:cNvPr id="409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628800"/>
            <a:ext cx="4464497" cy="4487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idx="1"/>
          </p:nvPr>
        </p:nvSpPr>
        <p:spPr>
          <a:xfrm>
            <a:off x="4427984" y="3212976"/>
            <a:ext cx="3898776" cy="2448271"/>
          </a:xfrm>
          <a:solidFill>
            <a:srgbClr val="D3005F"/>
          </a:solidFill>
        </p:spPr>
        <p:txBody>
          <a:bodyPr>
            <a:normAutofit fontScale="77500" lnSpcReduction="20000"/>
          </a:bodyPr>
          <a:lstStyle/>
          <a:p>
            <a:pPr marL="514350" indent="-514350">
              <a:buFont typeface="+mj-lt"/>
              <a:buAutoNum type="arabicPeriod"/>
            </a:pPr>
            <a:r>
              <a:rPr lang="en-CA" sz="1800" dirty="0" smtClean="0">
                <a:solidFill>
                  <a:schemeClr val="bg1"/>
                </a:solidFill>
              </a:rPr>
              <a:t>Fill in the Title</a:t>
            </a:r>
          </a:p>
          <a:p>
            <a:pPr>
              <a:buFont typeface="+mj-lt"/>
              <a:buAutoNum type="arabicPeriod"/>
            </a:pPr>
            <a:endParaRPr lang="en-CA" sz="1800" dirty="0" smtClean="0">
              <a:solidFill>
                <a:schemeClr val="bg1"/>
              </a:solidFill>
            </a:endParaRPr>
          </a:p>
          <a:p>
            <a:pPr marL="514350" indent="-514350">
              <a:buFont typeface="+mj-lt"/>
              <a:buAutoNum type="arabicPeriod"/>
            </a:pPr>
            <a:r>
              <a:rPr lang="en-CA" sz="1800" dirty="0" smtClean="0">
                <a:solidFill>
                  <a:schemeClr val="bg1"/>
                </a:solidFill>
              </a:rPr>
              <a:t>Add the label for the bottom link</a:t>
            </a:r>
          </a:p>
          <a:p>
            <a:pPr marL="514350" indent="-514350">
              <a:buFont typeface="+mj-lt"/>
              <a:buAutoNum type="arabicPeriod"/>
            </a:pPr>
            <a:endParaRPr lang="en-CA" sz="1800" dirty="0" smtClean="0">
              <a:solidFill>
                <a:schemeClr val="bg1"/>
              </a:solidFill>
            </a:endParaRPr>
          </a:p>
          <a:p>
            <a:pPr marL="514350" indent="-514350">
              <a:buFont typeface="+mj-lt"/>
              <a:buAutoNum type="arabicPeriod"/>
            </a:pPr>
            <a:r>
              <a:rPr lang="en-CA" sz="1800" dirty="0" smtClean="0">
                <a:solidFill>
                  <a:schemeClr val="bg1"/>
                </a:solidFill>
              </a:rPr>
              <a:t>Choose where you would like that link to go</a:t>
            </a:r>
          </a:p>
          <a:p>
            <a:pPr marL="514350" indent="-514350">
              <a:buFont typeface="+mj-lt"/>
              <a:buAutoNum type="arabicPeriod"/>
            </a:pPr>
            <a:endParaRPr lang="en-CA" sz="1800" dirty="0">
              <a:solidFill>
                <a:schemeClr val="bg1"/>
              </a:solidFill>
            </a:endParaRPr>
          </a:p>
          <a:p>
            <a:pPr marL="514350" indent="-514350">
              <a:buFont typeface="+mj-lt"/>
              <a:buAutoNum type="arabicPeriod"/>
            </a:pPr>
            <a:r>
              <a:rPr lang="en-CA" sz="1800" dirty="0" smtClean="0">
                <a:solidFill>
                  <a:schemeClr val="bg1"/>
                </a:solidFill>
              </a:rPr>
              <a:t>Choose the Events listing from the events area</a:t>
            </a:r>
          </a:p>
          <a:p>
            <a:pPr marL="514350" indent="-514350">
              <a:buFont typeface="+mj-lt"/>
              <a:buAutoNum type="arabicPeriod"/>
            </a:pPr>
            <a:endParaRPr lang="en-CA" sz="1800" dirty="0">
              <a:solidFill>
                <a:schemeClr val="bg1"/>
              </a:solidFill>
            </a:endParaRPr>
          </a:p>
          <a:p>
            <a:pPr marL="514350" indent="-514350">
              <a:buFont typeface="+mj-lt"/>
              <a:buAutoNum type="arabicPeriod"/>
            </a:pPr>
            <a:r>
              <a:rPr lang="en-CA" sz="1800" dirty="0" smtClean="0">
                <a:solidFill>
                  <a:schemeClr val="bg1"/>
                </a:solidFill>
              </a:rPr>
              <a:t>Choose an icon</a:t>
            </a:r>
            <a:endParaRPr lang="en-CA" sz="1800" dirty="0">
              <a:solidFill>
                <a:schemeClr val="bg1"/>
              </a:solidFill>
            </a:endParaRPr>
          </a:p>
        </p:txBody>
      </p:sp>
    </p:spTree>
    <p:extLst>
      <p:ext uri="{BB962C8B-B14F-4D97-AF65-F5344CB8AC3E}">
        <p14:creationId xmlns:p14="http://schemas.microsoft.com/office/powerpoint/2010/main" val="3680442481"/>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Examples</a:t>
            </a:r>
            <a:endParaRPr lang="en-CA" dirty="0"/>
          </a:p>
        </p:txBody>
      </p:sp>
      <p:sp>
        <p:nvSpPr>
          <p:cNvPr id="3" name="Content Placeholder 2"/>
          <p:cNvSpPr>
            <a:spLocks noGrp="1"/>
          </p:cNvSpPr>
          <p:nvPr>
            <p:ph idx="1"/>
          </p:nvPr>
        </p:nvSpPr>
        <p:spPr/>
        <p:txBody>
          <a:bodyPr/>
          <a:lstStyle/>
          <a:p>
            <a:r>
              <a:rPr lang="en-CA" dirty="0" smtClean="0">
                <a:hlinkClick r:id="rId2"/>
              </a:rPr>
              <a:t>http://cd-www.rotman.utoronto.ca/Degrees/MastersPrograms/MBAPrograms/OmniumGlobalEMBA.aspx</a:t>
            </a:r>
            <a:endParaRPr lang="en-CA" dirty="0" smtClean="0"/>
          </a:p>
          <a:p>
            <a:endParaRPr lang="en-CA" dirty="0"/>
          </a:p>
        </p:txBody>
      </p:sp>
    </p:spTree>
    <p:extLst>
      <p:ext uri="{BB962C8B-B14F-4D97-AF65-F5344CB8AC3E}">
        <p14:creationId xmlns:p14="http://schemas.microsoft.com/office/powerpoint/2010/main" val="25597980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Events Widget</a:t>
            </a:r>
            <a:endParaRPr lang="en-CA" dirty="0"/>
          </a:p>
        </p:txBody>
      </p:sp>
      <p:sp>
        <p:nvSpPr>
          <p:cNvPr id="3" name="Content Placeholder 2"/>
          <p:cNvSpPr>
            <a:spLocks noGrp="1"/>
          </p:cNvSpPr>
          <p:nvPr>
            <p:ph idx="1"/>
          </p:nvPr>
        </p:nvSpPr>
        <p:spPr/>
        <p:txBody>
          <a:bodyPr/>
          <a:lstStyle/>
          <a:p>
            <a:r>
              <a:rPr lang="en-CA" dirty="0" smtClean="0"/>
              <a:t>Gives you the ability to profile an upcoming event.</a:t>
            </a:r>
          </a:p>
          <a:p>
            <a:endParaRPr lang="en-CA" dirty="0"/>
          </a:p>
          <a:p>
            <a:pPr marL="0" indent="0">
              <a:buNone/>
            </a:pPr>
            <a:r>
              <a:rPr lang="en-CA" i="1" dirty="0" smtClean="0">
                <a:solidFill>
                  <a:srgbClr val="D3005F"/>
                </a:solidFill>
              </a:rPr>
              <a:t>Note: Not widely used yet – you could be the first!</a:t>
            </a:r>
            <a:endParaRPr lang="en-CA" i="1" dirty="0">
              <a:solidFill>
                <a:srgbClr val="D3005F"/>
              </a:solidFill>
            </a:endParaRPr>
          </a:p>
        </p:txBody>
      </p:sp>
    </p:spTree>
    <p:extLst>
      <p:ext uri="{BB962C8B-B14F-4D97-AF65-F5344CB8AC3E}">
        <p14:creationId xmlns:p14="http://schemas.microsoft.com/office/powerpoint/2010/main" val="6571249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How to Add an Events Widget</a:t>
            </a:r>
            <a:endParaRPr lang="en-CA" dirty="0"/>
          </a:p>
        </p:txBody>
      </p:sp>
      <p:pic>
        <p:nvPicPr>
          <p:cNvPr id="419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44824"/>
            <a:ext cx="5027978" cy="4067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4427984" y="3212976"/>
            <a:ext cx="3898776" cy="2448271"/>
          </a:xfrm>
          <a:prstGeom prst="rect">
            <a:avLst/>
          </a:prstGeom>
          <a:solidFill>
            <a:srgbClr val="D3005F"/>
          </a:solidFill>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CA" sz="1800" dirty="0" smtClean="0">
                <a:solidFill>
                  <a:schemeClr val="bg1"/>
                </a:solidFill>
              </a:rPr>
              <a:t>Choose the event from the drop down menu</a:t>
            </a:r>
          </a:p>
          <a:p>
            <a:pPr>
              <a:buFont typeface="+mj-lt"/>
              <a:buAutoNum type="arabicPeriod"/>
            </a:pPr>
            <a:endParaRPr lang="en-CA" sz="1800" dirty="0" smtClean="0">
              <a:solidFill>
                <a:schemeClr val="bg1"/>
              </a:solidFill>
            </a:endParaRPr>
          </a:p>
          <a:p>
            <a:pPr marL="514350" indent="-514350">
              <a:buFont typeface="+mj-lt"/>
              <a:buAutoNum type="arabicPeriod"/>
            </a:pPr>
            <a:r>
              <a:rPr lang="en-CA" sz="1800" dirty="0" smtClean="0">
                <a:solidFill>
                  <a:schemeClr val="bg1"/>
                </a:solidFill>
              </a:rPr>
              <a:t>Add the label for the bottom link</a:t>
            </a:r>
          </a:p>
          <a:p>
            <a:pPr marL="514350" indent="-514350">
              <a:buFont typeface="+mj-lt"/>
              <a:buAutoNum type="arabicPeriod"/>
            </a:pPr>
            <a:endParaRPr lang="en-CA" sz="1800" dirty="0" smtClean="0">
              <a:solidFill>
                <a:schemeClr val="bg1"/>
              </a:solidFill>
            </a:endParaRPr>
          </a:p>
          <a:p>
            <a:pPr marL="514350" indent="-514350">
              <a:buFont typeface="+mj-lt"/>
              <a:buAutoNum type="arabicPeriod"/>
            </a:pPr>
            <a:r>
              <a:rPr lang="en-CA" sz="1800" dirty="0" smtClean="0">
                <a:solidFill>
                  <a:schemeClr val="bg1"/>
                </a:solidFill>
              </a:rPr>
              <a:t>Choose where you would like that link to go</a:t>
            </a:r>
          </a:p>
          <a:p>
            <a:pPr marL="514350" indent="-514350">
              <a:buFont typeface="+mj-lt"/>
              <a:buAutoNum type="arabicPeriod"/>
            </a:pPr>
            <a:endParaRPr lang="en-CA" sz="1800" dirty="0" smtClean="0">
              <a:solidFill>
                <a:schemeClr val="bg1"/>
              </a:solidFill>
            </a:endParaRPr>
          </a:p>
          <a:p>
            <a:pPr marL="514350" indent="-514350">
              <a:buFont typeface="+mj-lt"/>
              <a:buAutoNum type="arabicPeriod"/>
            </a:pPr>
            <a:r>
              <a:rPr lang="en-CA" sz="1800" dirty="0" smtClean="0">
                <a:solidFill>
                  <a:schemeClr val="bg1"/>
                </a:solidFill>
              </a:rPr>
              <a:t>Add the title</a:t>
            </a:r>
          </a:p>
          <a:p>
            <a:pPr marL="514350" indent="-514350">
              <a:buFont typeface="+mj-lt"/>
              <a:buAutoNum type="arabicPeriod"/>
            </a:pPr>
            <a:endParaRPr lang="en-CA" sz="1800" dirty="0" smtClean="0">
              <a:solidFill>
                <a:schemeClr val="bg1"/>
              </a:solidFill>
            </a:endParaRPr>
          </a:p>
          <a:p>
            <a:pPr marL="514350" indent="-514350">
              <a:buFont typeface="+mj-lt"/>
              <a:buAutoNum type="arabicPeriod"/>
            </a:pPr>
            <a:r>
              <a:rPr lang="en-CA" sz="1800" dirty="0" smtClean="0">
                <a:solidFill>
                  <a:schemeClr val="bg1"/>
                </a:solidFill>
              </a:rPr>
              <a:t>Choose an icon</a:t>
            </a:r>
            <a:endParaRPr lang="en-CA" sz="1800" dirty="0">
              <a:solidFill>
                <a:schemeClr val="bg1"/>
              </a:solidFill>
            </a:endParaRPr>
          </a:p>
        </p:txBody>
      </p:sp>
    </p:spTree>
    <p:extLst>
      <p:ext uri="{BB962C8B-B14F-4D97-AF65-F5344CB8AC3E}">
        <p14:creationId xmlns:p14="http://schemas.microsoft.com/office/powerpoint/2010/main" val="3203095560"/>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Expand Widgets</a:t>
            </a:r>
            <a:endParaRPr lang="en-CA" dirty="0"/>
          </a:p>
        </p:txBody>
      </p:sp>
      <p:sp>
        <p:nvSpPr>
          <p:cNvPr id="3" name="Content Placeholder 2"/>
          <p:cNvSpPr>
            <a:spLocks noGrp="1"/>
          </p:cNvSpPr>
          <p:nvPr>
            <p:ph idx="1"/>
          </p:nvPr>
        </p:nvSpPr>
        <p:spPr/>
        <p:txBody>
          <a:bodyPr/>
          <a:lstStyle/>
          <a:p>
            <a:r>
              <a:rPr lang="en-CA" sz="2500" dirty="0" smtClean="0"/>
              <a:t>Adds expanding and collapsing functionality, allows you to hide text underneath</a:t>
            </a:r>
          </a:p>
          <a:p>
            <a:r>
              <a:rPr lang="en-CA" sz="2500" dirty="0" smtClean="0"/>
              <a:t>Great for minimizing large amounts of text.</a:t>
            </a:r>
          </a:p>
          <a:p>
            <a:endParaRPr lang="en-CA" dirty="0"/>
          </a:p>
        </p:txBody>
      </p:sp>
      <p:pic>
        <p:nvPicPr>
          <p:cNvPr id="430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2963814"/>
            <a:ext cx="3888432" cy="3230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233847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Adding Expand Widgets</a:t>
            </a:r>
            <a:endParaRPr lang="en-CA" dirty="0"/>
          </a:p>
        </p:txBody>
      </p:sp>
      <p:pic>
        <p:nvPicPr>
          <p:cNvPr id="440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683" y="1412776"/>
            <a:ext cx="6277178"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4427984" y="2276872"/>
            <a:ext cx="3898776" cy="3528392"/>
          </a:xfrm>
          <a:prstGeom prst="rect">
            <a:avLst/>
          </a:prstGeom>
          <a:solidFill>
            <a:srgbClr val="D3005F"/>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CA" sz="1800" dirty="0" smtClean="0">
                <a:solidFill>
                  <a:schemeClr val="bg1"/>
                </a:solidFill>
              </a:rPr>
              <a:t>Add the header – the title of the expand widget. This will be the information that’s always seen</a:t>
            </a:r>
          </a:p>
          <a:p>
            <a:pPr>
              <a:buFont typeface="+mj-lt"/>
              <a:buAutoNum type="arabicPeriod"/>
            </a:pPr>
            <a:endParaRPr lang="en-CA" sz="1800" dirty="0" smtClean="0">
              <a:solidFill>
                <a:schemeClr val="bg1"/>
              </a:solidFill>
            </a:endParaRPr>
          </a:p>
          <a:p>
            <a:pPr marL="514350" indent="-514350">
              <a:buFont typeface="+mj-lt"/>
              <a:buAutoNum type="arabicPeriod"/>
            </a:pPr>
            <a:r>
              <a:rPr lang="en-CA" sz="1800" dirty="0" smtClean="0">
                <a:solidFill>
                  <a:schemeClr val="bg1"/>
                </a:solidFill>
              </a:rPr>
              <a:t>Add the content in the content field – can be an image or just plain text.</a:t>
            </a:r>
          </a:p>
          <a:p>
            <a:pPr marL="514350" indent="-514350">
              <a:buFont typeface="+mj-lt"/>
              <a:buAutoNum type="arabicPeriod"/>
            </a:pPr>
            <a:endParaRPr lang="en-CA" sz="1800" dirty="0">
              <a:solidFill>
                <a:schemeClr val="bg1"/>
              </a:solidFill>
            </a:endParaRPr>
          </a:p>
          <a:p>
            <a:pPr marL="514350" indent="-514350">
              <a:buFont typeface="+mj-lt"/>
              <a:buAutoNum type="arabicPeriod"/>
            </a:pPr>
            <a:r>
              <a:rPr lang="en-CA" sz="1800" dirty="0" smtClean="0">
                <a:solidFill>
                  <a:schemeClr val="bg1"/>
                </a:solidFill>
              </a:rPr>
              <a:t>Choose the style – there are three to choose from.</a:t>
            </a:r>
          </a:p>
          <a:p>
            <a:pPr marL="514350" indent="-514350">
              <a:buFont typeface="+mj-lt"/>
              <a:buAutoNum type="arabicPeriod"/>
            </a:pPr>
            <a:endParaRPr lang="en-CA" sz="1800" dirty="0">
              <a:solidFill>
                <a:schemeClr val="bg1"/>
              </a:solidFill>
            </a:endParaRPr>
          </a:p>
        </p:txBody>
      </p:sp>
    </p:spTree>
    <p:extLst>
      <p:ext uri="{BB962C8B-B14F-4D97-AF65-F5344CB8AC3E}">
        <p14:creationId xmlns:p14="http://schemas.microsoft.com/office/powerpoint/2010/main" val="1771934866"/>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Expand Widgets</a:t>
            </a:r>
            <a:endParaRPr lang="en-US" dirty="0"/>
          </a:p>
        </p:txBody>
      </p:sp>
      <p:sp>
        <p:nvSpPr>
          <p:cNvPr id="3" name="Content Placeholder 2"/>
          <p:cNvSpPr>
            <a:spLocks noGrp="1"/>
          </p:cNvSpPr>
          <p:nvPr>
            <p:ph idx="1"/>
          </p:nvPr>
        </p:nvSpPr>
        <p:spPr/>
        <p:txBody>
          <a:bodyPr/>
          <a:lstStyle/>
          <a:p>
            <a:r>
              <a:rPr lang="en-US" dirty="0" smtClean="0">
                <a:hlinkClick r:id="rId2"/>
              </a:rPr>
              <a:t>http://cd-www.rotman.utoronto.ca/Degrees/YourDegree/ApplyNow.aspx</a:t>
            </a:r>
            <a:endParaRPr lang="en-US" dirty="0" smtClean="0"/>
          </a:p>
          <a:p>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Widget</a:t>
            </a:r>
            <a:endParaRPr lang="en-US" dirty="0"/>
          </a:p>
        </p:txBody>
      </p:sp>
      <p:sp>
        <p:nvSpPr>
          <p:cNvPr id="3" name="Content Placeholder 2"/>
          <p:cNvSpPr>
            <a:spLocks noGrp="1"/>
          </p:cNvSpPr>
          <p:nvPr>
            <p:ph idx="1"/>
          </p:nvPr>
        </p:nvSpPr>
        <p:spPr/>
        <p:txBody>
          <a:bodyPr/>
          <a:lstStyle/>
          <a:p>
            <a:r>
              <a:rPr lang="en-US" dirty="0" smtClean="0"/>
              <a:t>Give you a fancy customizable header with a rich text area underneath.</a:t>
            </a:r>
          </a:p>
          <a:p>
            <a:r>
              <a:rPr lang="en-US" dirty="0" smtClean="0"/>
              <a:t>Great for adding contact information or a list of related links</a:t>
            </a:r>
          </a:p>
        </p:txBody>
      </p:sp>
      <p:pic>
        <p:nvPicPr>
          <p:cNvPr id="4" name="Picture 3" descr="Screen shot 2012-06-20 at 9.42.43 PM.png"/>
          <p:cNvPicPr>
            <a:picLocks noChangeAspect="1"/>
          </p:cNvPicPr>
          <p:nvPr/>
        </p:nvPicPr>
        <p:blipFill>
          <a:blip r:embed="rId2" cstate="print"/>
          <a:stretch>
            <a:fillRect/>
          </a:stretch>
        </p:blipFill>
        <p:spPr>
          <a:xfrm>
            <a:off x="6477000" y="3276600"/>
            <a:ext cx="1945414" cy="28003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Sitecore</a:t>
            </a:r>
            <a:r>
              <a:rPr lang="en-CA" dirty="0" smtClean="0"/>
              <a:t> Interface</a:t>
            </a:r>
            <a:endParaRPr lang="en-CA" dirty="0"/>
          </a:p>
        </p:txBody>
      </p:sp>
      <p:grpSp>
        <p:nvGrpSpPr>
          <p:cNvPr id="26" name="Group 25"/>
          <p:cNvGrpSpPr>
            <a:grpSpLocks/>
          </p:cNvGrpSpPr>
          <p:nvPr/>
        </p:nvGrpSpPr>
        <p:grpSpPr bwMode="auto">
          <a:xfrm>
            <a:off x="320922" y="1356995"/>
            <a:ext cx="8864600" cy="4660900"/>
            <a:chOff x="440" y="3460"/>
            <a:chExt cx="13960" cy="7340"/>
          </a:xfrm>
        </p:grpSpPr>
        <p:grpSp>
          <p:nvGrpSpPr>
            <p:cNvPr id="27" name="Group 26"/>
            <p:cNvGrpSpPr>
              <a:grpSpLocks/>
            </p:cNvGrpSpPr>
            <p:nvPr/>
          </p:nvGrpSpPr>
          <p:grpSpPr bwMode="auto">
            <a:xfrm>
              <a:off x="13680" y="10020"/>
              <a:ext cx="720" cy="780"/>
              <a:chOff x="13680" y="10020"/>
              <a:chExt cx="720" cy="780"/>
            </a:xfrm>
          </p:grpSpPr>
          <p:sp>
            <p:nvSpPr>
              <p:cNvPr id="6160" name="Freeform 27"/>
              <p:cNvSpPr>
                <a:spLocks/>
              </p:cNvSpPr>
              <p:nvPr/>
            </p:nvSpPr>
            <p:spPr bwMode="auto">
              <a:xfrm>
                <a:off x="13680" y="10020"/>
                <a:ext cx="720" cy="780"/>
              </a:xfrm>
              <a:custGeom>
                <a:avLst/>
                <a:gdLst>
                  <a:gd name="T0" fmla="+- 0 14400 13680"/>
                  <a:gd name="T1" fmla="*/ T0 w 720"/>
                  <a:gd name="T2" fmla="+- 0 10020 10020"/>
                  <a:gd name="T3" fmla="*/ 10020 h 780"/>
                  <a:gd name="T4" fmla="+- 0 13680 13680"/>
                  <a:gd name="T5" fmla="*/ T4 w 720"/>
                  <a:gd name="T6" fmla="+- 0 10020 10020"/>
                  <a:gd name="T7" fmla="*/ 10020 h 780"/>
                  <a:gd name="T8" fmla="+- 0 13680 13680"/>
                  <a:gd name="T9" fmla="*/ T8 w 720"/>
                  <a:gd name="T10" fmla="+- 0 10800 10020"/>
                  <a:gd name="T11" fmla="*/ 10800 h 780"/>
                  <a:gd name="T12" fmla="+- 0 14400 13680"/>
                  <a:gd name="T13" fmla="*/ T12 w 720"/>
                  <a:gd name="T14" fmla="+- 0 10800 10020"/>
                  <a:gd name="T15" fmla="*/ 10800 h 780"/>
                  <a:gd name="T16" fmla="+- 0 14400 13680"/>
                  <a:gd name="T17" fmla="*/ T16 w 720"/>
                  <a:gd name="T18" fmla="+- 0 10020 10020"/>
                  <a:gd name="T19" fmla="*/ 10020 h 780"/>
                </a:gdLst>
                <a:ahLst/>
                <a:cxnLst>
                  <a:cxn ang="0">
                    <a:pos x="T1" y="T3"/>
                  </a:cxn>
                  <a:cxn ang="0">
                    <a:pos x="T5" y="T7"/>
                  </a:cxn>
                  <a:cxn ang="0">
                    <a:pos x="T9" y="T11"/>
                  </a:cxn>
                  <a:cxn ang="0">
                    <a:pos x="T13" y="T15"/>
                  </a:cxn>
                  <a:cxn ang="0">
                    <a:pos x="T17" y="T19"/>
                  </a:cxn>
                </a:cxnLst>
                <a:rect l="0" t="0" r="r" b="b"/>
                <a:pathLst>
                  <a:path w="720" h="780">
                    <a:moveTo>
                      <a:pt x="720" y="0"/>
                    </a:moveTo>
                    <a:lnTo>
                      <a:pt x="0" y="0"/>
                    </a:lnTo>
                    <a:lnTo>
                      <a:pt x="0" y="780"/>
                    </a:lnTo>
                    <a:lnTo>
                      <a:pt x="720" y="780"/>
                    </a:lnTo>
                    <a:lnTo>
                      <a:pt x="720" y="0"/>
                    </a:lnTo>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pic>
            <p:nvPicPr>
              <p:cNvPr id="6172" name="Picture 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 y="3600"/>
                <a:ext cx="12962" cy="69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9"/>
            <p:cNvGrpSpPr>
              <a:grpSpLocks/>
            </p:cNvGrpSpPr>
            <p:nvPr/>
          </p:nvGrpSpPr>
          <p:grpSpPr bwMode="auto">
            <a:xfrm>
              <a:off x="500" y="4900"/>
              <a:ext cx="2940" cy="5580"/>
              <a:chOff x="500" y="4900"/>
              <a:chExt cx="2940" cy="5580"/>
            </a:xfrm>
          </p:grpSpPr>
          <p:sp>
            <p:nvSpPr>
              <p:cNvPr id="6159" name="Freeform 30"/>
              <p:cNvSpPr>
                <a:spLocks/>
              </p:cNvSpPr>
              <p:nvPr/>
            </p:nvSpPr>
            <p:spPr bwMode="auto">
              <a:xfrm>
                <a:off x="500" y="4900"/>
                <a:ext cx="2940" cy="5580"/>
              </a:xfrm>
              <a:custGeom>
                <a:avLst/>
                <a:gdLst>
                  <a:gd name="T0" fmla="+- 0 500 500"/>
                  <a:gd name="T1" fmla="*/ T0 w 2940"/>
                  <a:gd name="T2" fmla="+- 0 10480 4900"/>
                  <a:gd name="T3" fmla="*/ 10480 h 5580"/>
                  <a:gd name="T4" fmla="+- 0 3440 500"/>
                  <a:gd name="T5" fmla="*/ T4 w 2940"/>
                  <a:gd name="T6" fmla="+- 0 10480 4900"/>
                  <a:gd name="T7" fmla="*/ 10480 h 5580"/>
                  <a:gd name="T8" fmla="+- 0 3440 500"/>
                  <a:gd name="T9" fmla="*/ T8 w 2940"/>
                  <a:gd name="T10" fmla="+- 0 4900 4900"/>
                  <a:gd name="T11" fmla="*/ 4900 h 5580"/>
                  <a:gd name="T12" fmla="+- 0 500 500"/>
                  <a:gd name="T13" fmla="*/ T12 w 2940"/>
                  <a:gd name="T14" fmla="+- 0 4900 4900"/>
                  <a:gd name="T15" fmla="*/ 4900 h 5580"/>
                  <a:gd name="T16" fmla="+- 0 500 500"/>
                  <a:gd name="T17" fmla="*/ T16 w 2940"/>
                  <a:gd name="T18" fmla="+- 0 10480 4900"/>
                  <a:gd name="T19" fmla="*/ 10480 h 5580"/>
                </a:gdLst>
                <a:ahLst/>
                <a:cxnLst>
                  <a:cxn ang="0">
                    <a:pos x="T1" y="T3"/>
                  </a:cxn>
                  <a:cxn ang="0">
                    <a:pos x="T5" y="T7"/>
                  </a:cxn>
                  <a:cxn ang="0">
                    <a:pos x="T9" y="T11"/>
                  </a:cxn>
                  <a:cxn ang="0">
                    <a:pos x="T13" y="T15"/>
                  </a:cxn>
                  <a:cxn ang="0">
                    <a:pos x="T17" y="T19"/>
                  </a:cxn>
                </a:cxnLst>
                <a:rect l="0" t="0" r="r" b="b"/>
                <a:pathLst>
                  <a:path w="2940" h="5580">
                    <a:moveTo>
                      <a:pt x="0" y="5580"/>
                    </a:moveTo>
                    <a:lnTo>
                      <a:pt x="2940" y="5580"/>
                    </a:lnTo>
                    <a:lnTo>
                      <a:pt x="2940" y="0"/>
                    </a:lnTo>
                    <a:lnTo>
                      <a:pt x="0" y="0"/>
                    </a:lnTo>
                    <a:lnTo>
                      <a:pt x="0" y="5580"/>
                    </a:lnTo>
                    <a:close/>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grpSp>
          <p:nvGrpSpPr>
            <p:cNvPr id="29" name="Group 31"/>
            <p:cNvGrpSpPr>
              <a:grpSpLocks/>
            </p:cNvGrpSpPr>
            <p:nvPr/>
          </p:nvGrpSpPr>
          <p:grpSpPr bwMode="auto">
            <a:xfrm>
              <a:off x="630" y="3520"/>
              <a:ext cx="13052" cy="1500"/>
              <a:chOff x="630" y="3520"/>
              <a:chExt cx="13052" cy="1500"/>
            </a:xfrm>
          </p:grpSpPr>
          <p:sp>
            <p:nvSpPr>
              <p:cNvPr id="6158" name="Freeform 32"/>
              <p:cNvSpPr>
                <a:spLocks/>
              </p:cNvSpPr>
              <p:nvPr/>
            </p:nvSpPr>
            <p:spPr bwMode="auto">
              <a:xfrm>
                <a:off x="630" y="3520"/>
                <a:ext cx="13052" cy="1500"/>
              </a:xfrm>
              <a:custGeom>
                <a:avLst/>
                <a:gdLst>
                  <a:gd name="T0" fmla="+- 0 630 630"/>
                  <a:gd name="T1" fmla="*/ T0 w 13052"/>
                  <a:gd name="T2" fmla="+- 0 5020 3520"/>
                  <a:gd name="T3" fmla="*/ 5020 h 1500"/>
                  <a:gd name="T4" fmla="+- 0 13682 630"/>
                  <a:gd name="T5" fmla="*/ T4 w 13052"/>
                  <a:gd name="T6" fmla="+- 0 5020 3520"/>
                  <a:gd name="T7" fmla="*/ 5020 h 1500"/>
                  <a:gd name="T8" fmla="+- 0 13682 630"/>
                  <a:gd name="T9" fmla="*/ T8 w 13052"/>
                  <a:gd name="T10" fmla="+- 0 3520 3520"/>
                  <a:gd name="T11" fmla="*/ 3520 h 1500"/>
                  <a:gd name="T12" fmla="+- 0 630 630"/>
                  <a:gd name="T13" fmla="*/ T12 w 13052"/>
                  <a:gd name="T14" fmla="+- 0 3520 3520"/>
                  <a:gd name="T15" fmla="*/ 3520 h 1500"/>
                  <a:gd name="T16" fmla="+- 0 630 630"/>
                  <a:gd name="T17" fmla="*/ T16 w 13052"/>
                  <a:gd name="T18" fmla="+- 0 5020 3520"/>
                  <a:gd name="T19" fmla="*/ 5020 h 1500"/>
                </a:gdLst>
                <a:ahLst/>
                <a:cxnLst>
                  <a:cxn ang="0">
                    <a:pos x="T1" y="T3"/>
                  </a:cxn>
                  <a:cxn ang="0">
                    <a:pos x="T5" y="T7"/>
                  </a:cxn>
                  <a:cxn ang="0">
                    <a:pos x="T9" y="T11"/>
                  </a:cxn>
                  <a:cxn ang="0">
                    <a:pos x="T13" y="T15"/>
                  </a:cxn>
                  <a:cxn ang="0">
                    <a:pos x="T17" y="T19"/>
                  </a:cxn>
                </a:cxnLst>
                <a:rect l="0" t="0" r="r" b="b"/>
                <a:pathLst>
                  <a:path w="13052" h="1500">
                    <a:moveTo>
                      <a:pt x="0" y="1500"/>
                    </a:moveTo>
                    <a:lnTo>
                      <a:pt x="13052" y="1500"/>
                    </a:lnTo>
                    <a:lnTo>
                      <a:pt x="13052" y="0"/>
                    </a:lnTo>
                    <a:lnTo>
                      <a:pt x="0" y="0"/>
                    </a:lnTo>
                    <a:lnTo>
                      <a:pt x="0" y="1500"/>
                    </a:lnTo>
                    <a:close/>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grpSp>
          <p:nvGrpSpPr>
            <p:cNvPr id="30" name="Group 33"/>
            <p:cNvGrpSpPr>
              <a:grpSpLocks/>
            </p:cNvGrpSpPr>
            <p:nvPr/>
          </p:nvGrpSpPr>
          <p:grpSpPr bwMode="auto">
            <a:xfrm>
              <a:off x="8080" y="4941"/>
              <a:ext cx="1722" cy="806"/>
              <a:chOff x="8080" y="4941"/>
              <a:chExt cx="1722" cy="806"/>
            </a:xfrm>
          </p:grpSpPr>
          <p:sp>
            <p:nvSpPr>
              <p:cNvPr id="6151" name="Freeform 34"/>
              <p:cNvSpPr>
                <a:spLocks/>
              </p:cNvSpPr>
              <p:nvPr/>
            </p:nvSpPr>
            <p:spPr bwMode="auto">
              <a:xfrm>
                <a:off x="8080" y="4941"/>
                <a:ext cx="1722" cy="806"/>
              </a:xfrm>
              <a:custGeom>
                <a:avLst/>
                <a:gdLst>
                  <a:gd name="T0" fmla="+- 0 8419 8080"/>
                  <a:gd name="T1" fmla="*/ T0 w 1722"/>
                  <a:gd name="T2" fmla="+- 0 5089 4941"/>
                  <a:gd name="T3" fmla="*/ 5089 h 806"/>
                  <a:gd name="T4" fmla="+- 0 8301 8080"/>
                  <a:gd name="T5" fmla="*/ T4 w 1722"/>
                  <a:gd name="T6" fmla="+- 0 5107 4941"/>
                  <a:gd name="T7" fmla="*/ 5107 h 806"/>
                  <a:gd name="T8" fmla="+- 0 8375 8080"/>
                  <a:gd name="T9" fmla="*/ T8 w 1722"/>
                  <a:gd name="T10" fmla="+- 0 5201 4941"/>
                  <a:gd name="T11" fmla="*/ 5201 h 806"/>
                  <a:gd name="T12" fmla="+- 0 9758 8080"/>
                  <a:gd name="T13" fmla="*/ T12 w 1722"/>
                  <a:gd name="T14" fmla="+- 0 5747 4941"/>
                  <a:gd name="T15" fmla="*/ 5747 h 806"/>
                  <a:gd name="T16" fmla="+- 0 9802 8080"/>
                  <a:gd name="T17" fmla="*/ T16 w 1722"/>
                  <a:gd name="T18" fmla="+- 0 5635 4941"/>
                  <a:gd name="T19" fmla="*/ 5635 h 806"/>
                  <a:gd name="T20" fmla="+- 0 8419 8080"/>
                  <a:gd name="T21" fmla="*/ T20 w 1722"/>
                  <a:gd name="T22" fmla="+- 0 5089 4941"/>
                  <a:gd name="T23" fmla="*/ 5089 h 806"/>
                </a:gdLst>
                <a:ahLst/>
                <a:cxnLst>
                  <a:cxn ang="0">
                    <a:pos x="T1" y="T3"/>
                  </a:cxn>
                  <a:cxn ang="0">
                    <a:pos x="T5" y="T7"/>
                  </a:cxn>
                  <a:cxn ang="0">
                    <a:pos x="T9" y="T11"/>
                  </a:cxn>
                  <a:cxn ang="0">
                    <a:pos x="T13" y="T15"/>
                  </a:cxn>
                  <a:cxn ang="0">
                    <a:pos x="T17" y="T19"/>
                  </a:cxn>
                  <a:cxn ang="0">
                    <a:pos x="T21" y="T23"/>
                  </a:cxn>
                </a:cxnLst>
                <a:rect l="0" t="0" r="r" b="b"/>
                <a:pathLst>
                  <a:path w="1722" h="806">
                    <a:moveTo>
                      <a:pt x="339" y="148"/>
                    </a:moveTo>
                    <a:lnTo>
                      <a:pt x="221" y="166"/>
                    </a:lnTo>
                    <a:lnTo>
                      <a:pt x="295" y="260"/>
                    </a:lnTo>
                    <a:lnTo>
                      <a:pt x="1678" y="806"/>
                    </a:lnTo>
                    <a:lnTo>
                      <a:pt x="1722" y="694"/>
                    </a:lnTo>
                    <a:lnTo>
                      <a:pt x="339" y="148"/>
                    </a:ln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152" name="Freeform 35"/>
              <p:cNvSpPr>
                <a:spLocks/>
              </p:cNvSpPr>
              <p:nvPr/>
            </p:nvSpPr>
            <p:spPr bwMode="auto">
              <a:xfrm>
                <a:off x="8080" y="4941"/>
                <a:ext cx="1722" cy="806"/>
              </a:xfrm>
              <a:custGeom>
                <a:avLst/>
                <a:gdLst>
                  <a:gd name="T0" fmla="+- 0 8593 8080"/>
                  <a:gd name="T1" fmla="*/ T0 w 1722"/>
                  <a:gd name="T2" fmla="+- 0 4941 4941"/>
                  <a:gd name="T3" fmla="*/ 4941 h 806"/>
                  <a:gd name="T4" fmla="+- 0 8080 8080"/>
                  <a:gd name="T5" fmla="*/ T4 w 1722"/>
                  <a:gd name="T6" fmla="+- 0 5020 4941"/>
                  <a:gd name="T7" fmla="*/ 5020 h 806"/>
                  <a:gd name="T8" fmla="+- 0 8401 8080"/>
                  <a:gd name="T9" fmla="*/ T8 w 1722"/>
                  <a:gd name="T10" fmla="+- 0 5428 4941"/>
                  <a:gd name="T11" fmla="*/ 5428 h 806"/>
                  <a:gd name="T12" fmla="+- 0 8441 8080"/>
                  <a:gd name="T13" fmla="*/ T12 w 1722"/>
                  <a:gd name="T14" fmla="+- 0 5449 4941"/>
                  <a:gd name="T15" fmla="*/ 5449 h 806"/>
                  <a:gd name="T16" fmla="+- 0 8459 8080"/>
                  <a:gd name="T17" fmla="*/ T16 w 1722"/>
                  <a:gd name="T18" fmla="+- 0 5447 4941"/>
                  <a:gd name="T19" fmla="*/ 5447 h 806"/>
                  <a:gd name="T20" fmla="+- 0 8506 8080"/>
                  <a:gd name="T21" fmla="*/ T20 w 1722"/>
                  <a:gd name="T22" fmla="+- 0 5408 4941"/>
                  <a:gd name="T23" fmla="*/ 5408 h 806"/>
                  <a:gd name="T24" fmla="+- 0 8375 8080"/>
                  <a:gd name="T25" fmla="*/ T24 w 1722"/>
                  <a:gd name="T26" fmla="+- 0 5201 4941"/>
                  <a:gd name="T27" fmla="*/ 5201 h 806"/>
                  <a:gd name="T28" fmla="+- 0 8168 8080"/>
                  <a:gd name="T29" fmla="*/ T28 w 1722"/>
                  <a:gd name="T30" fmla="+- 0 5119 4941"/>
                  <a:gd name="T31" fmla="*/ 5119 h 806"/>
                  <a:gd name="T32" fmla="+- 0 8213 8080"/>
                  <a:gd name="T33" fmla="*/ T32 w 1722"/>
                  <a:gd name="T34" fmla="+- 0 5008 4941"/>
                  <a:gd name="T35" fmla="*/ 5008 h 806"/>
                  <a:gd name="T36" fmla="+- 0 8659 8080"/>
                  <a:gd name="T37" fmla="*/ T36 w 1722"/>
                  <a:gd name="T38" fmla="+- 0 5008 4941"/>
                  <a:gd name="T39" fmla="*/ 5008 h 806"/>
                  <a:gd name="T40" fmla="+- 0 8660 8080"/>
                  <a:gd name="T41" fmla="*/ T40 w 1722"/>
                  <a:gd name="T42" fmla="+- 0 5004 4941"/>
                  <a:gd name="T43" fmla="*/ 5004 h 806"/>
                  <a:gd name="T44" fmla="+- 0 8659 8080"/>
                  <a:gd name="T45" fmla="*/ T44 w 1722"/>
                  <a:gd name="T46" fmla="+- 0 4980 4941"/>
                  <a:gd name="T47" fmla="*/ 4980 h 806"/>
                  <a:gd name="T48" fmla="+- 0 8649 8080"/>
                  <a:gd name="T49" fmla="*/ T48 w 1722"/>
                  <a:gd name="T50" fmla="+- 0 4962 4941"/>
                  <a:gd name="T51" fmla="*/ 4962 h 806"/>
                  <a:gd name="T52" fmla="+- 0 8633 8080"/>
                  <a:gd name="T53" fmla="*/ T52 w 1722"/>
                  <a:gd name="T54" fmla="+- 0 4949 4941"/>
                  <a:gd name="T55" fmla="*/ 4949 h 806"/>
                  <a:gd name="T56" fmla="+- 0 8614 8080"/>
                  <a:gd name="T57" fmla="*/ T56 w 1722"/>
                  <a:gd name="T58" fmla="+- 0 4942 4941"/>
                  <a:gd name="T59" fmla="*/ 4942 h 806"/>
                  <a:gd name="T60" fmla="+- 0 8593 8080"/>
                  <a:gd name="T61" fmla="*/ T60 w 1722"/>
                  <a:gd name="T62" fmla="+- 0 4941 4941"/>
                  <a:gd name="T63" fmla="*/ 4941 h 80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722" h="806">
                    <a:moveTo>
                      <a:pt x="513" y="0"/>
                    </a:moveTo>
                    <a:lnTo>
                      <a:pt x="0" y="79"/>
                    </a:lnTo>
                    <a:lnTo>
                      <a:pt x="321" y="487"/>
                    </a:lnTo>
                    <a:lnTo>
                      <a:pt x="361" y="508"/>
                    </a:lnTo>
                    <a:lnTo>
                      <a:pt x="379" y="506"/>
                    </a:lnTo>
                    <a:lnTo>
                      <a:pt x="426" y="467"/>
                    </a:lnTo>
                    <a:lnTo>
                      <a:pt x="295" y="260"/>
                    </a:lnTo>
                    <a:lnTo>
                      <a:pt x="88" y="178"/>
                    </a:lnTo>
                    <a:lnTo>
                      <a:pt x="133" y="67"/>
                    </a:lnTo>
                    <a:lnTo>
                      <a:pt x="579" y="67"/>
                    </a:lnTo>
                    <a:lnTo>
                      <a:pt x="580" y="63"/>
                    </a:lnTo>
                    <a:lnTo>
                      <a:pt x="579" y="39"/>
                    </a:lnTo>
                    <a:lnTo>
                      <a:pt x="569" y="21"/>
                    </a:lnTo>
                    <a:lnTo>
                      <a:pt x="553" y="8"/>
                    </a:lnTo>
                    <a:lnTo>
                      <a:pt x="534" y="1"/>
                    </a:lnTo>
                    <a:lnTo>
                      <a:pt x="513" y="0"/>
                    </a:ln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153" name="Freeform 36"/>
              <p:cNvSpPr>
                <a:spLocks/>
              </p:cNvSpPr>
              <p:nvPr/>
            </p:nvSpPr>
            <p:spPr bwMode="auto">
              <a:xfrm>
                <a:off x="8080" y="4941"/>
                <a:ext cx="1722" cy="806"/>
              </a:xfrm>
              <a:custGeom>
                <a:avLst/>
                <a:gdLst>
                  <a:gd name="T0" fmla="+- 0 8213 8080"/>
                  <a:gd name="T1" fmla="*/ T0 w 1722"/>
                  <a:gd name="T2" fmla="+- 0 5008 4941"/>
                  <a:gd name="T3" fmla="*/ 5008 h 806"/>
                  <a:gd name="T4" fmla="+- 0 8168 8080"/>
                  <a:gd name="T5" fmla="*/ T4 w 1722"/>
                  <a:gd name="T6" fmla="+- 0 5119 4941"/>
                  <a:gd name="T7" fmla="*/ 5119 h 806"/>
                  <a:gd name="T8" fmla="+- 0 8375 8080"/>
                  <a:gd name="T9" fmla="*/ T8 w 1722"/>
                  <a:gd name="T10" fmla="+- 0 5201 4941"/>
                  <a:gd name="T11" fmla="*/ 5201 h 806"/>
                  <a:gd name="T12" fmla="+- 0 8314 8080"/>
                  <a:gd name="T13" fmla="*/ T12 w 1722"/>
                  <a:gd name="T14" fmla="+- 0 5123 4941"/>
                  <a:gd name="T15" fmla="*/ 5123 h 806"/>
                  <a:gd name="T16" fmla="+- 0 8200 8080"/>
                  <a:gd name="T17" fmla="*/ T16 w 1722"/>
                  <a:gd name="T18" fmla="+- 0 5123 4941"/>
                  <a:gd name="T19" fmla="*/ 5123 h 806"/>
                  <a:gd name="T20" fmla="+- 0 8238 8080"/>
                  <a:gd name="T21" fmla="*/ T20 w 1722"/>
                  <a:gd name="T22" fmla="+- 0 5026 4941"/>
                  <a:gd name="T23" fmla="*/ 5026 h 806"/>
                  <a:gd name="T24" fmla="+- 0 8260 8080"/>
                  <a:gd name="T25" fmla="*/ T24 w 1722"/>
                  <a:gd name="T26" fmla="+- 0 5026 4941"/>
                  <a:gd name="T27" fmla="*/ 5026 h 806"/>
                  <a:gd name="T28" fmla="+- 0 8213 8080"/>
                  <a:gd name="T29" fmla="*/ T28 w 1722"/>
                  <a:gd name="T30" fmla="+- 0 5008 4941"/>
                  <a:gd name="T31" fmla="*/ 5008 h 806"/>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722" h="806">
                    <a:moveTo>
                      <a:pt x="133" y="67"/>
                    </a:moveTo>
                    <a:lnTo>
                      <a:pt x="88" y="178"/>
                    </a:lnTo>
                    <a:lnTo>
                      <a:pt x="295" y="260"/>
                    </a:lnTo>
                    <a:lnTo>
                      <a:pt x="234" y="182"/>
                    </a:lnTo>
                    <a:lnTo>
                      <a:pt x="120" y="182"/>
                    </a:lnTo>
                    <a:lnTo>
                      <a:pt x="158" y="85"/>
                    </a:lnTo>
                    <a:lnTo>
                      <a:pt x="180" y="85"/>
                    </a:lnTo>
                    <a:lnTo>
                      <a:pt x="133" y="67"/>
                    </a:ln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154" name="Freeform 37"/>
              <p:cNvSpPr>
                <a:spLocks/>
              </p:cNvSpPr>
              <p:nvPr/>
            </p:nvSpPr>
            <p:spPr bwMode="auto">
              <a:xfrm>
                <a:off x="8080" y="4941"/>
                <a:ext cx="1722" cy="806"/>
              </a:xfrm>
              <a:custGeom>
                <a:avLst/>
                <a:gdLst>
                  <a:gd name="T0" fmla="+- 0 8238 8080"/>
                  <a:gd name="T1" fmla="*/ T0 w 1722"/>
                  <a:gd name="T2" fmla="+- 0 5026 4941"/>
                  <a:gd name="T3" fmla="*/ 5026 h 806"/>
                  <a:gd name="T4" fmla="+- 0 8200 8080"/>
                  <a:gd name="T5" fmla="*/ T4 w 1722"/>
                  <a:gd name="T6" fmla="+- 0 5123 4941"/>
                  <a:gd name="T7" fmla="*/ 5123 h 806"/>
                  <a:gd name="T8" fmla="+- 0 8301 8080"/>
                  <a:gd name="T9" fmla="*/ T8 w 1722"/>
                  <a:gd name="T10" fmla="+- 0 5107 4941"/>
                  <a:gd name="T11" fmla="*/ 5107 h 806"/>
                  <a:gd name="T12" fmla="+- 0 8238 8080"/>
                  <a:gd name="T13" fmla="*/ T12 w 1722"/>
                  <a:gd name="T14" fmla="+- 0 5026 4941"/>
                  <a:gd name="T15" fmla="*/ 5026 h 806"/>
                </a:gdLst>
                <a:ahLst/>
                <a:cxnLst>
                  <a:cxn ang="0">
                    <a:pos x="T1" y="T3"/>
                  </a:cxn>
                  <a:cxn ang="0">
                    <a:pos x="T5" y="T7"/>
                  </a:cxn>
                  <a:cxn ang="0">
                    <a:pos x="T9" y="T11"/>
                  </a:cxn>
                  <a:cxn ang="0">
                    <a:pos x="T13" y="T15"/>
                  </a:cxn>
                </a:cxnLst>
                <a:rect l="0" t="0" r="r" b="b"/>
                <a:pathLst>
                  <a:path w="1722" h="806">
                    <a:moveTo>
                      <a:pt x="158" y="85"/>
                    </a:moveTo>
                    <a:lnTo>
                      <a:pt x="120" y="182"/>
                    </a:lnTo>
                    <a:lnTo>
                      <a:pt x="221" y="166"/>
                    </a:lnTo>
                    <a:lnTo>
                      <a:pt x="158" y="85"/>
                    </a:ln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155" name="Freeform 38"/>
              <p:cNvSpPr>
                <a:spLocks/>
              </p:cNvSpPr>
              <p:nvPr/>
            </p:nvSpPr>
            <p:spPr bwMode="auto">
              <a:xfrm>
                <a:off x="8080" y="4941"/>
                <a:ext cx="1722" cy="806"/>
              </a:xfrm>
              <a:custGeom>
                <a:avLst/>
                <a:gdLst>
                  <a:gd name="T0" fmla="+- 0 8301 8080"/>
                  <a:gd name="T1" fmla="*/ T0 w 1722"/>
                  <a:gd name="T2" fmla="+- 0 5107 4941"/>
                  <a:gd name="T3" fmla="*/ 5107 h 806"/>
                  <a:gd name="T4" fmla="+- 0 8200 8080"/>
                  <a:gd name="T5" fmla="*/ T4 w 1722"/>
                  <a:gd name="T6" fmla="+- 0 5123 4941"/>
                  <a:gd name="T7" fmla="*/ 5123 h 806"/>
                  <a:gd name="T8" fmla="+- 0 8314 8080"/>
                  <a:gd name="T9" fmla="*/ T8 w 1722"/>
                  <a:gd name="T10" fmla="+- 0 5123 4941"/>
                  <a:gd name="T11" fmla="*/ 5123 h 806"/>
                  <a:gd name="T12" fmla="+- 0 8301 8080"/>
                  <a:gd name="T13" fmla="*/ T12 w 1722"/>
                  <a:gd name="T14" fmla="+- 0 5107 4941"/>
                  <a:gd name="T15" fmla="*/ 5107 h 806"/>
                </a:gdLst>
                <a:ahLst/>
                <a:cxnLst>
                  <a:cxn ang="0">
                    <a:pos x="T1" y="T3"/>
                  </a:cxn>
                  <a:cxn ang="0">
                    <a:pos x="T5" y="T7"/>
                  </a:cxn>
                  <a:cxn ang="0">
                    <a:pos x="T9" y="T11"/>
                  </a:cxn>
                  <a:cxn ang="0">
                    <a:pos x="T13" y="T15"/>
                  </a:cxn>
                </a:cxnLst>
                <a:rect l="0" t="0" r="r" b="b"/>
                <a:pathLst>
                  <a:path w="1722" h="806">
                    <a:moveTo>
                      <a:pt x="221" y="166"/>
                    </a:moveTo>
                    <a:lnTo>
                      <a:pt x="120" y="182"/>
                    </a:lnTo>
                    <a:lnTo>
                      <a:pt x="234" y="182"/>
                    </a:lnTo>
                    <a:lnTo>
                      <a:pt x="221" y="166"/>
                    </a:ln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156" name="Freeform 39"/>
              <p:cNvSpPr>
                <a:spLocks/>
              </p:cNvSpPr>
              <p:nvPr/>
            </p:nvSpPr>
            <p:spPr bwMode="auto">
              <a:xfrm>
                <a:off x="8080" y="4941"/>
                <a:ext cx="1722" cy="806"/>
              </a:xfrm>
              <a:custGeom>
                <a:avLst/>
                <a:gdLst>
                  <a:gd name="T0" fmla="+- 0 8260 8080"/>
                  <a:gd name="T1" fmla="*/ T0 w 1722"/>
                  <a:gd name="T2" fmla="+- 0 5026 4941"/>
                  <a:gd name="T3" fmla="*/ 5026 h 806"/>
                  <a:gd name="T4" fmla="+- 0 8238 8080"/>
                  <a:gd name="T5" fmla="*/ T4 w 1722"/>
                  <a:gd name="T6" fmla="+- 0 5026 4941"/>
                  <a:gd name="T7" fmla="*/ 5026 h 806"/>
                  <a:gd name="T8" fmla="+- 0 8301 8080"/>
                  <a:gd name="T9" fmla="*/ T8 w 1722"/>
                  <a:gd name="T10" fmla="+- 0 5107 4941"/>
                  <a:gd name="T11" fmla="*/ 5107 h 806"/>
                  <a:gd name="T12" fmla="+- 0 8419 8080"/>
                  <a:gd name="T13" fmla="*/ T12 w 1722"/>
                  <a:gd name="T14" fmla="+- 0 5089 4941"/>
                  <a:gd name="T15" fmla="*/ 5089 h 806"/>
                  <a:gd name="T16" fmla="+- 0 8260 8080"/>
                  <a:gd name="T17" fmla="*/ T16 w 1722"/>
                  <a:gd name="T18" fmla="+- 0 5026 4941"/>
                  <a:gd name="T19" fmla="*/ 5026 h 806"/>
                </a:gdLst>
                <a:ahLst/>
                <a:cxnLst>
                  <a:cxn ang="0">
                    <a:pos x="T1" y="T3"/>
                  </a:cxn>
                  <a:cxn ang="0">
                    <a:pos x="T5" y="T7"/>
                  </a:cxn>
                  <a:cxn ang="0">
                    <a:pos x="T9" y="T11"/>
                  </a:cxn>
                  <a:cxn ang="0">
                    <a:pos x="T13" y="T15"/>
                  </a:cxn>
                  <a:cxn ang="0">
                    <a:pos x="T17" y="T19"/>
                  </a:cxn>
                </a:cxnLst>
                <a:rect l="0" t="0" r="r" b="b"/>
                <a:pathLst>
                  <a:path w="1722" h="806">
                    <a:moveTo>
                      <a:pt x="180" y="85"/>
                    </a:moveTo>
                    <a:lnTo>
                      <a:pt x="158" y="85"/>
                    </a:lnTo>
                    <a:lnTo>
                      <a:pt x="221" y="166"/>
                    </a:lnTo>
                    <a:lnTo>
                      <a:pt x="339" y="148"/>
                    </a:lnTo>
                    <a:lnTo>
                      <a:pt x="180" y="85"/>
                    </a:ln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157" name="Freeform 40"/>
              <p:cNvSpPr>
                <a:spLocks/>
              </p:cNvSpPr>
              <p:nvPr/>
            </p:nvSpPr>
            <p:spPr bwMode="auto">
              <a:xfrm>
                <a:off x="8080" y="4941"/>
                <a:ext cx="1722" cy="806"/>
              </a:xfrm>
              <a:custGeom>
                <a:avLst/>
                <a:gdLst>
                  <a:gd name="T0" fmla="+- 0 8659 8080"/>
                  <a:gd name="T1" fmla="*/ T0 w 1722"/>
                  <a:gd name="T2" fmla="+- 0 5008 4941"/>
                  <a:gd name="T3" fmla="*/ 5008 h 806"/>
                  <a:gd name="T4" fmla="+- 0 8213 8080"/>
                  <a:gd name="T5" fmla="*/ T4 w 1722"/>
                  <a:gd name="T6" fmla="+- 0 5008 4941"/>
                  <a:gd name="T7" fmla="*/ 5008 h 806"/>
                  <a:gd name="T8" fmla="+- 0 8419 8080"/>
                  <a:gd name="T9" fmla="*/ T8 w 1722"/>
                  <a:gd name="T10" fmla="+- 0 5089 4941"/>
                  <a:gd name="T11" fmla="*/ 5089 h 806"/>
                  <a:gd name="T12" fmla="+- 0 8613 8080"/>
                  <a:gd name="T13" fmla="*/ T12 w 1722"/>
                  <a:gd name="T14" fmla="+- 0 5059 4941"/>
                  <a:gd name="T15" fmla="*/ 5059 h 806"/>
                  <a:gd name="T16" fmla="+- 0 8659 8080"/>
                  <a:gd name="T17" fmla="*/ T16 w 1722"/>
                  <a:gd name="T18" fmla="+- 0 5008 4941"/>
                  <a:gd name="T19" fmla="*/ 5008 h 806"/>
                </a:gdLst>
                <a:ahLst/>
                <a:cxnLst>
                  <a:cxn ang="0">
                    <a:pos x="T1" y="T3"/>
                  </a:cxn>
                  <a:cxn ang="0">
                    <a:pos x="T5" y="T7"/>
                  </a:cxn>
                  <a:cxn ang="0">
                    <a:pos x="T9" y="T11"/>
                  </a:cxn>
                  <a:cxn ang="0">
                    <a:pos x="T13" y="T15"/>
                  </a:cxn>
                  <a:cxn ang="0">
                    <a:pos x="T17" y="T19"/>
                  </a:cxn>
                </a:cxnLst>
                <a:rect l="0" t="0" r="r" b="b"/>
                <a:pathLst>
                  <a:path w="1722" h="806">
                    <a:moveTo>
                      <a:pt x="579" y="67"/>
                    </a:moveTo>
                    <a:lnTo>
                      <a:pt x="133" y="67"/>
                    </a:lnTo>
                    <a:lnTo>
                      <a:pt x="339" y="148"/>
                    </a:lnTo>
                    <a:lnTo>
                      <a:pt x="533" y="118"/>
                    </a:lnTo>
                    <a:lnTo>
                      <a:pt x="579" y="67"/>
                    </a:ln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31" name="Group 41"/>
            <p:cNvGrpSpPr>
              <a:grpSpLocks/>
            </p:cNvGrpSpPr>
            <p:nvPr/>
          </p:nvGrpSpPr>
          <p:grpSpPr bwMode="auto">
            <a:xfrm>
              <a:off x="3440" y="7711"/>
              <a:ext cx="4045" cy="539"/>
              <a:chOff x="3440" y="7711"/>
              <a:chExt cx="4045" cy="539"/>
            </a:xfrm>
          </p:grpSpPr>
          <p:sp>
            <p:nvSpPr>
              <p:cNvPr id="6144" name="Freeform 42"/>
              <p:cNvSpPr>
                <a:spLocks/>
              </p:cNvSpPr>
              <p:nvPr/>
            </p:nvSpPr>
            <p:spPr bwMode="auto">
              <a:xfrm>
                <a:off x="3440" y="7711"/>
                <a:ext cx="4045" cy="539"/>
              </a:xfrm>
              <a:custGeom>
                <a:avLst/>
                <a:gdLst>
                  <a:gd name="T0" fmla="+- 0 7247 3440"/>
                  <a:gd name="T1" fmla="*/ T0 w 4045"/>
                  <a:gd name="T2" fmla="+- 0 7981 7711"/>
                  <a:gd name="T3" fmla="*/ 7981 h 539"/>
                  <a:gd name="T4" fmla="+- 0 6965 3440"/>
                  <a:gd name="T5" fmla="*/ T4 w 4045"/>
                  <a:gd name="T6" fmla="+- 0 8148 7711"/>
                  <a:gd name="T7" fmla="*/ 8148 h 539"/>
                  <a:gd name="T8" fmla="+- 0 6955 3440"/>
                  <a:gd name="T9" fmla="*/ T8 w 4045"/>
                  <a:gd name="T10" fmla="+- 0 8160 7711"/>
                  <a:gd name="T11" fmla="*/ 8160 h 539"/>
                  <a:gd name="T12" fmla="+- 0 6950 3440"/>
                  <a:gd name="T13" fmla="*/ T12 w 4045"/>
                  <a:gd name="T14" fmla="+- 0 8176 7711"/>
                  <a:gd name="T15" fmla="*/ 8176 h 539"/>
                  <a:gd name="T16" fmla="+- 0 6949 3440"/>
                  <a:gd name="T17" fmla="*/ T16 w 4045"/>
                  <a:gd name="T18" fmla="+- 0 8194 7711"/>
                  <a:gd name="T19" fmla="*/ 8194 h 539"/>
                  <a:gd name="T20" fmla="+- 0 6954 3440"/>
                  <a:gd name="T21" fmla="*/ T20 w 4045"/>
                  <a:gd name="T22" fmla="+- 0 8214 7711"/>
                  <a:gd name="T23" fmla="*/ 8214 h 539"/>
                  <a:gd name="T24" fmla="+- 0 6966 3440"/>
                  <a:gd name="T25" fmla="*/ T24 w 4045"/>
                  <a:gd name="T26" fmla="+- 0 8235 7711"/>
                  <a:gd name="T27" fmla="*/ 8235 h 539"/>
                  <a:gd name="T28" fmla="+- 0 6981 3440"/>
                  <a:gd name="T29" fmla="*/ T28 w 4045"/>
                  <a:gd name="T30" fmla="+- 0 8246 7711"/>
                  <a:gd name="T31" fmla="*/ 8246 h 539"/>
                  <a:gd name="T32" fmla="+- 0 6999 3440"/>
                  <a:gd name="T33" fmla="*/ T32 w 4045"/>
                  <a:gd name="T34" fmla="+- 0 8250 7711"/>
                  <a:gd name="T35" fmla="*/ 8250 h 539"/>
                  <a:gd name="T36" fmla="+- 0 7018 3440"/>
                  <a:gd name="T37" fmla="*/ T36 w 4045"/>
                  <a:gd name="T38" fmla="+- 0 8250 7711"/>
                  <a:gd name="T39" fmla="*/ 8250 h 539"/>
                  <a:gd name="T40" fmla="+- 0 7036 3440"/>
                  <a:gd name="T41" fmla="*/ T40 w 4045"/>
                  <a:gd name="T42" fmla="+- 0 8243 7711"/>
                  <a:gd name="T43" fmla="*/ 8243 h 539"/>
                  <a:gd name="T44" fmla="+- 0 7382 3440"/>
                  <a:gd name="T45" fmla="*/ T44 w 4045"/>
                  <a:gd name="T46" fmla="+- 0 8041 7711"/>
                  <a:gd name="T47" fmla="*/ 8041 h 539"/>
                  <a:gd name="T48" fmla="+- 0 7366 3440"/>
                  <a:gd name="T49" fmla="*/ T48 w 4045"/>
                  <a:gd name="T50" fmla="+- 0 8041 7711"/>
                  <a:gd name="T51" fmla="*/ 8041 h 539"/>
                  <a:gd name="T52" fmla="+- 0 7366 3440"/>
                  <a:gd name="T53" fmla="*/ T52 w 4045"/>
                  <a:gd name="T54" fmla="+- 0 8033 7711"/>
                  <a:gd name="T55" fmla="*/ 8033 h 539"/>
                  <a:gd name="T56" fmla="+- 0 7336 3440"/>
                  <a:gd name="T57" fmla="*/ T56 w 4045"/>
                  <a:gd name="T58" fmla="+- 0 8033 7711"/>
                  <a:gd name="T59" fmla="*/ 8033 h 539"/>
                  <a:gd name="T60" fmla="+- 0 7247 3440"/>
                  <a:gd name="T61" fmla="*/ T60 w 4045"/>
                  <a:gd name="T62" fmla="+- 0 7981 7711"/>
                  <a:gd name="T63" fmla="*/ 7981 h 5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4045" h="539">
                    <a:moveTo>
                      <a:pt x="3807" y="270"/>
                    </a:moveTo>
                    <a:lnTo>
                      <a:pt x="3525" y="437"/>
                    </a:lnTo>
                    <a:lnTo>
                      <a:pt x="3515" y="449"/>
                    </a:lnTo>
                    <a:lnTo>
                      <a:pt x="3510" y="465"/>
                    </a:lnTo>
                    <a:lnTo>
                      <a:pt x="3509" y="483"/>
                    </a:lnTo>
                    <a:lnTo>
                      <a:pt x="3514" y="503"/>
                    </a:lnTo>
                    <a:lnTo>
                      <a:pt x="3526" y="524"/>
                    </a:lnTo>
                    <a:lnTo>
                      <a:pt x="3541" y="535"/>
                    </a:lnTo>
                    <a:lnTo>
                      <a:pt x="3559" y="539"/>
                    </a:lnTo>
                    <a:lnTo>
                      <a:pt x="3578" y="539"/>
                    </a:lnTo>
                    <a:lnTo>
                      <a:pt x="3596" y="532"/>
                    </a:lnTo>
                    <a:lnTo>
                      <a:pt x="3942" y="330"/>
                    </a:lnTo>
                    <a:lnTo>
                      <a:pt x="3926" y="330"/>
                    </a:lnTo>
                    <a:lnTo>
                      <a:pt x="3926" y="322"/>
                    </a:lnTo>
                    <a:lnTo>
                      <a:pt x="3896" y="322"/>
                    </a:lnTo>
                    <a:lnTo>
                      <a:pt x="3807" y="270"/>
                    </a:ln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145" name="Freeform 43"/>
              <p:cNvSpPr>
                <a:spLocks/>
              </p:cNvSpPr>
              <p:nvPr/>
            </p:nvSpPr>
            <p:spPr bwMode="auto">
              <a:xfrm>
                <a:off x="3440" y="7711"/>
                <a:ext cx="4045" cy="539"/>
              </a:xfrm>
              <a:custGeom>
                <a:avLst/>
                <a:gdLst>
                  <a:gd name="T0" fmla="+- 0 7144 3440"/>
                  <a:gd name="T1" fmla="*/ T0 w 4045"/>
                  <a:gd name="T2" fmla="+- 0 7921 7711"/>
                  <a:gd name="T3" fmla="*/ 7921 h 539"/>
                  <a:gd name="T4" fmla="+- 0 3440 3440"/>
                  <a:gd name="T5" fmla="*/ T4 w 4045"/>
                  <a:gd name="T6" fmla="+- 0 7921 7711"/>
                  <a:gd name="T7" fmla="*/ 7921 h 539"/>
                  <a:gd name="T8" fmla="+- 0 3440 3440"/>
                  <a:gd name="T9" fmla="*/ T8 w 4045"/>
                  <a:gd name="T10" fmla="+- 0 8041 7711"/>
                  <a:gd name="T11" fmla="*/ 8041 h 539"/>
                  <a:gd name="T12" fmla="+- 0 7146 3440"/>
                  <a:gd name="T13" fmla="*/ T12 w 4045"/>
                  <a:gd name="T14" fmla="+- 0 8041 7711"/>
                  <a:gd name="T15" fmla="*/ 8041 h 539"/>
                  <a:gd name="T16" fmla="+- 0 7247 3440"/>
                  <a:gd name="T17" fmla="*/ T16 w 4045"/>
                  <a:gd name="T18" fmla="+- 0 7981 7711"/>
                  <a:gd name="T19" fmla="*/ 7981 h 539"/>
                  <a:gd name="T20" fmla="+- 0 7144 3440"/>
                  <a:gd name="T21" fmla="*/ T20 w 4045"/>
                  <a:gd name="T22" fmla="+- 0 7921 7711"/>
                  <a:gd name="T23" fmla="*/ 7921 h 539"/>
                </a:gdLst>
                <a:ahLst/>
                <a:cxnLst>
                  <a:cxn ang="0">
                    <a:pos x="T1" y="T3"/>
                  </a:cxn>
                  <a:cxn ang="0">
                    <a:pos x="T5" y="T7"/>
                  </a:cxn>
                  <a:cxn ang="0">
                    <a:pos x="T9" y="T11"/>
                  </a:cxn>
                  <a:cxn ang="0">
                    <a:pos x="T13" y="T15"/>
                  </a:cxn>
                  <a:cxn ang="0">
                    <a:pos x="T17" y="T19"/>
                  </a:cxn>
                  <a:cxn ang="0">
                    <a:pos x="T21" y="T23"/>
                  </a:cxn>
                </a:cxnLst>
                <a:rect l="0" t="0" r="r" b="b"/>
                <a:pathLst>
                  <a:path w="4045" h="539">
                    <a:moveTo>
                      <a:pt x="3704" y="210"/>
                    </a:moveTo>
                    <a:lnTo>
                      <a:pt x="0" y="210"/>
                    </a:lnTo>
                    <a:lnTo>
                      <a:pt x="0" y="330"/>
                    </a:lnTo>
                    <a:lnTo>
                      <a:pt x="3706" y="330"/>
                    </a:lnTo>
                    <a:lnTo>
                      <a:pt x="3807" y="270"/>
                    </a:lnTo>
                    <a:lnTo>
                      <a:pt x="3704" y="210"/>
                    </a:ln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146" name="Freeform 44"/>
              <p:cNvSpPr>
                <a:spLocks/>
              </p:cNvSpPr>
              <p:nvPr/>
            </p:nvSpPr>
            <p:spPr bwMode="auto">
              <a:xfrm>
                <a:off x="3440" y="7711"/>
                <a:ext cx="4045" cy="539"/>
              </a:xfrm>
              <a:custGeom>
                <a:avLst/>
                <a:gdLst>
                  <a:gd name="T0" fmla="+- 0 7382 3440"/>
                  <a:gd name="T1" fmla="*/ T0 w 4045"/>
                  <a:gd name="T2" fmla="+- 0 7921 7711"/>
                  <a:gd name="T3" fmla="*/ 7921 h 539"/>
                  <a:gd name="T4" fmla="+- 0 7366 3440"/>
                  <a:gd name="T5" fmla="*/ T4 w 4045"/>
                  <a:gd name="T6" fmla="+- 0 7921 7711"/>
                  <a:gd name="T7" fmla="*/ 7921 h 539"/>
                  <a:gd name="T8" fmla="+- 0 7366 3440"/>
                  <a:gd name="T9" fmla="*/ T8 w 4045"/>
                  <a:gd name="T10" fmla="+- 0 8041 7711"/>
                  <a:gd name="T11" fmla="*/ 8041 h 539"/>
                  <a:gd name="T12" fmla="+- 0 7382 3440"/>
                  <a:gd name="T13" fmla="*/ T12 w 4045"/>
                  <a:gd name="T14" fmla="+- 0 8041 7711"/>
                  <a:gd name="T15" fmla="*/ 8041 h 539"/>
                  <a:gd name="T16" fmla="+- 0 7485 3440"/>
                  <a:gd name="T17" fmla="*/ T16 w 4045"/>
                  <a:gd name="T18" fmla="+- 0 7981 7711"/>
                  <a:gd name="T19" fmla="*/ 7981 h 539"/>
                  <a:gd name="T20" fmla="+- 0 7382 3440"/>
                  <a:gd name="T21" fmla="*/ T20 w 4045"/>
                  <a:gd name="T22" fmla="+- 0 7921 7711"/>
                  <a:gd name="T23" fmla="*/ 7921 h 539"/>
                </a:gdLst>
                <a:ahLst/>
                <a:cxnLst>
                  <a:cxn ang="0">
                    <a:pos x="T1" y="T3"/>
                  </a:cxn>
                  <a:cxn ang="0">
                    <a:pos x="T5" y="T7"/>
                  </a:cxn>
                  <a:cxn ang="0">
                    <a:pos x="T9" y="T11"/>
                  </a:cxn>
                  <a:cxn ang="0">
                    <a:pos x="T13" y="T15"/>
                  </a:cxn>
                  <a:cxn ang="0">
                    <a:pos x="T17" y="T19"/>
                  </a:cxn>
                  <a:cxn ang="0">
                    <a:pos x="T21" y="T23"/>
                  </a:cxn>
                </a:cxnLst>
                <a:rect l="0" t="0" r="r" b="b"/>
                <a:pathLst>
                  <a:path w="4045" h="539">
                    <a:moveTo>
                      <a:pt x="3942" y="210"/>
                    </a:moveTo>
                    <a:lnTo>
                      <a:pt x="3926" y="210"/>
                    </a:lnTo>
                    <a:lnTo>
                      <a:pt x="3926" y="330"/>
                    </a:lnTo>
                    <a:lnTo>
                      <a:pt x="3942" y="330"/>
                    </a:lnTo>
                    <a:lnTo>
                      <a:pt x="4045" y="270"/>
                    </a:lnTo>
                    <a:lnTo>
                      <a:pt x="3942" y="210"/>
                    </a:ln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147" name="Freeform 45"/>
              <p:cNvSpPr>
                <a:spLocks/>
              </p:cNvSpPr>
              <p:nvPr/>
            </p:nvSpPr>
            <p:spPr bwMode="auto">
              <a:xfrm>
                <a:off x="3440" y="7711"/>
                <a:ext cx="4045" cy="539"/>
              </a:xfrm>
              <a:custGeom>
                <a:avLst/>
                <a:gdLst>
                  <a:gd name="T0" fmla="+- 0 7336 3440"/>
                  <a:gd name="T1" fmla="*/ T0 w 4045"/>
                  <a:gd name="T2" fmla="+- 0 7929 7711"/>
                  <a:gd name="T3" fmla="*/ 7929 h 539"/>
                  <a:gd name="T4" fmla="+- 0 7247 3440"/>
                  <a:gd name="T5" fmla="*/ T4 w 4045"/>
                  <a:gd name="T6" fmla="+- 0 7981 7711"/>
                  <a:gd name="T7" fmla="*/ 7981 h 539"/>
                  <a:gd name="T8" fmla="+- 0 7336 3440"/>
                  <a:gd name="T9" fmla="*/ T8 w 4045"/>
                  <a:gd name="T10" fmla="+- 0 8033 7711"/>
                  <a:gd name="T11" fmla="*/ 8033 h 539"/>
                  <a:gd name="T12" fmla="+- 0 7336 3440"/>
                  <a:gd name="T13" fmla="*/ T12 w 4045"/>
                  <a:gd name="T14" fmla="+- 0 7929 7711"/>
                  <a:gd name="T15" fmla="*/ 7929 h 539"/>
                </a:gdLst>
                <a:ahLst/>
                <a:cxnLst>
                  <a:cxn ang="0">
                    <a:pos x="T1" y="T3"/>
                  </a:cxn>
                  <a:cxn ang="0">
                    <a:pos x="T5" y="T7"/>
                  </a:cxn>
                  <a:cxn ang="0">
                    <a:pos x="T9" y="T11"/>
                  </a:cxn>
                  <a:cxn ang="0">
                    <a:pos x="T13" y="T15"/>
                  </a:cxn>
                </a:cxnLst>
                <a:rect l="0" t="0" r="r" b="b"/>
                <a:pathLst>
                  <a:path w="4045" h="539">
                    <a:moveTo>
                      <a:pt x="3896" y="218"/>
                    </a:moveTo>
                    <a:lnTo>
                      <a:pt x="3807" y="270"/>
                    </a:lnTo>
                    <a:lnTo>
                      <a:pt x="3896" y="322"/>
                    </a:lnTo>
                    <a:lnTo>
                      <a:pt x="3896" y="218"/>
                    </a:ln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148" name="Freeform 46"/>
              <p:cNvSpPr>
                <a:spLocks/>
              </p:cNvSpPr>
              <p:nvPr/>
            </p:nvSpPr>
            <p:spPr bwMode="auto">
              <a:xfrm>
                <a:off x="3440" y="7711"/>
                <a:ext cx="4045" cy="539"/>
              </a:xfrm>
              <a:custGeom>
                <a:avLst/>
                <a:gdLst>
                  <a:gd name="T0" fmla="+- 0 7366 3440"/>
                  <a:gd name="T1" fmla="*/ T0 w 4045"/>
                  <a:gd name="T2" fmla="+- 0 7929 7711"/>
                  <a:gd name="T3" fmla="*/ 7929 h 539"/>
                  <a:gd name="T4" fmla="+- 0 7336 3440"/>
                  <a:gd name="T5" fmla="*/ T4 w 4045"/>
                  <a:gd name="T6" fmla="+- 0 7929 7711"/>
                  <a:gd name="T7" fmla="*/ 7929 h 539"/>
                  <a:gd name="T8" fmla="+- 0 7336 3440"/>
                  <a:gd name="T9" fmla="*/ T8 w 4045"/>
                  <a:gd name="T10" fmla="+- 0 8033 7711"/>
                  <a:gd name="T11" fmla="*/ 8033 h 539"/>
                  <a:gd name="T12" fmla="+- 0 7366 3440"/>
                  <a:gd name="T13" fmla="*/ T12 w 4045"/>
                  <a:gd name="T14" fmla="+- 0 8033 7711"/>
                  <a:gd name="T15" fmla="*/ 8033 h 539"/>
                  <a:gd name="T16" fmla="+- 0 7366 3440"/>
                  <a:gd name="T17" fmla="*/ T16 w 4045"/>
                  <a:gd name="T18" fmla="+- 0 7929 7711"/>
                  <a:gd name="T19" fmla="*/ 7929 h 539"/>
                </a:gdLst>
                <a:ahLst/>
                <a:cxnLst>
                  <a:cxn ang="0">
                    <a:pos x="T1" y="T3"/>
                  </a:cxn>
                  <a:cxn ang="0">
                    <a:pos x="T5" y="T7"/>
                  </a:cxn>
                  <a:cxn ang="0">
                    <a:pos x="T9" y="T11"/>
                  </a:cxn>
                  <a:cxn ang="0">
                    <a:pos x="T13" y="T15"/>
                  </a:cxn>
                  <a:cxn ang="0">
                    <a:pos x="T17" y="T19"/>
                  </a:cxn>
                </a:cxnLst>
                <a:rect l="0" t="0" r="r" b="b"/>
                <a:pathLst>
                  <a:path w="4045" h="539">
                    <a:moveTo>
                      <a:pt x="3926" y="218"/>
                    </a:moveTo>
                    <a:lnTo>
                      <a:pt x="3896" y="218"/>
                    </a:lnTo>
                    <a:lnTo>
                      <a:pt x="3896" y="322"/>
                    </a:lnTo>
                    <a:lnTo>
                      <a:pt x="3926" y="322"/>
                    </a:lnTo>
                    <a:lnTo>
                      <a:pt x="3926" y="218"/>
                    </a:ln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150" name="Freeform 47"/>
              <p:cNvSpPr>
                <a:spLocks/>
              </p:cNvSpPr>
              <p:nvPr/>
            </p:nvSpPr>
            <p:spPr bwMode="auto">
              <a:xfrm>
                <a:off x="3440" y="7711"/>
                <a:ext cx="4045" cy="539"/>
              </a:xfrm>
              <a:custGeom>
                <a:avLst/>
                <a:gdLst>
                  <a:gd name="T0" fmla="+- 0 7009 3440"/>
                  <a:gd name="T1" fmla="*/ T0 w 4045"/>
                  <a:gd name="T2" fmla="+- 0 7711 7711"/>
                  <a:gd name="T3" fmla="*/ 7711 h 539"/>
                  <a:gd name="T4" fmla="+- 0 6947 3440"/>
                  <a:gd name="T5" fmla="*/ T4 w 4045"/>
                  <a:gd name="T6" fmla="+- 0 7758 7711"/>
                  <a:gd name="T7" fmla="*/ 7758 h 539"/>
                  <a:gd name="T8" fmla="+- 0 6946 3440"/>
                  <a:gd name="T9" fmla="*/ T8 w 4045"/>
                  <a:gd name="T10" fmla="+- 0 7776 7711"/>
                  <a:gd name="T11" fmla="*/ 7776 h 539"/>
                  <a:gd name="T12" fmla="+- 0 6951 3440"/>
                  <a:gd name="T13" fmla="*/ T12 w 4045"/>
                  <a:gd name="T14" fmla="+- 0 7794 7711"/>
                  <a:gd name="T15" fmla="*/ 7794 h 539"/>
                  <a:gd name="T16" fmla="+- 0 6961 3440"/>
                  <a:gd name="T17" fmla="*/ T16 w 4045"/>
                  <a:gd name="T18" fmla="+- 0 7810 7711"/>
                  <a:gd name="T19" fmla="*/ 7810 h 539"/>
                  <a:gd name="T20" fmla="+- 0 6976 3440"/>
                  <a:gd name="T21" fmla="*/ T20 w 4045"/>
                  <a:gd name="T22" fmla="+- 0 7823 7711"/>
                  <a:gd name="T23" fmla="*/ 7823 h 539"/>
                  <a:gd name="T24" fmla="+- 0 7247 3440"/>
                  <a:gd name="T25" fmla="*/ T24 w 4045"/>
                  <a:gd name="T26" fmla="+- 0 7981 7711"/>
                  <a:gd name="T27" fmla="*/ 7981 h 539"/>
                  <a:gd name="T28" fmla="+- 0 7336 3440"/>
                  <a:gd name="T29" fmla="*/ T28 w 4045"/>
                  <a:gd name="T30" fmla="+- 0 7929 7711"/>
                  <a:gd name="T31" fmla="*/ 7929 h 539"/>
                  <a:gd name="T32" fmla="+- 0 7366 3440"/>
                  <a:gd name="T33" fmla="*/ T32 w 4045"/>
                  <a:gd name="T34" fmla="+- 0 7929 7711"/>
                  <a:gd name="T35" fmla="*/ 7929 h 539"/>
                  <a:gd name="T36" fmla="+- 0 7366 3440"/>
                  <a:gd name="T37" fmla="*/ T36 w 4045"/>
                  <a:gd name="T38" fmla="+- 0 7921 7711"/>
                  <a:gd name="T39" fmla="*/ 7921 h 539"/>
                  <a:gd name="T40" fmla="+- 0 7382 3440"/>
                  <a:gd name="T41" fmla="*/ T40 w 4045"/>
                  <a:gd name="T42" fmla="+- 0 7921 7711"/>
                  <a:gd name="T43" fmla="*/ 7921 h 539"/>
                  <a:gd name="T44" fmla="+- 0 7036 3440"/>
                  <a:gd name="T45" fmla="*/ T44 w 4045"/>
                  <a:gd name="T46" fmla="+- 0 7719 7711"/>
                  <a:gd name="T47" fmla="*/ 7719 h 539"/>
                  <a:gd name="T48" fmla="+- 0 7025 3440"/>
                  <a:gd name="T49" fmla="*/ T48 w 4045"/>
                  <a:gd name="T50" fmla="+- 0 7714 7711"/>
                  <a:gd name="T51" fmla="*/ 7714 h 539"/>
                  <a:gd name="T52" fmla="+- 0 7009 3440"/>
                  <a:gd name="T53" fmla="*/ T52 w 4045"/>
                  <a:gd name="T54" fmla="+- 0 7711 7711"/>
                  <a:gd name="T55" fmla="*/ 7711 h 5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4045" h="539">
                    <a:moveTo>
                      <a:pt x="3569" y="0"/>
                    </a:moveTo>
                    <a:lnTo>
                      <a:pt x="3507" y="47"/>
                    </a:lnTo>
                    <a:lnTo>
                      <a:pt x="3506" y="65"/>
                    </a:lnTo>
                    <a:lnTo>
                      <a:pt x="3511" y="83"/>
                    </a:lnTo>
                    <a:lnTo>
                      <a:pt x="3521" y="99"/>
                    </a:lnTo>
                    <a:lnTo>
                      <a:pt x="3536" y="112"/>
                    </a:lnTo>
                    <a:lnTo>
                      <a:pt x="3807" y="270"/>
                    </a:lnTo>
                    <a:lnTo>
                      <a:pt x="3896" y="218"/>
                    </a:lnTo>
                    <a:lnTo>
                      <a:pt x="3926" y="218"/>
                    </a:lnTo>
                    <a:lnTo>
                      <a:pt x="3926" y="210"/>
                    </a:lnTo>
                    <a:lnTo>
                      <a:pt x="3942" y="210"/>
                    </a:lnTo>
                    <a:lnTo>
                      <a:pt x="3596" y="8"/>
                    </a:lnTo>
                    <a:lnTo>
                      <a:pt x="3585" y="3"/>
                    </a:lnTo>
                    <a:lnTo>
                      <a:pt x="3569" y="0"/>
                    </a:ln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sp>
        <p:nvSpPr>
          <p:cNvPr id="6161" name="TextBox 6160"/>
          <p:cNvSpPr txBox="1"/>
          <p:nvPr/>
        </p:nvSpPr>
        <p:spPr>
          <a:xfrm>
            <a:off x="6444208" y="2708920"/>
            <a:ext cx="1800200" cy="369332"/>
          </a:xfrm>
          <a:prstGeom prst="rect">
            <a:avLst/>
          </a:prstGeom>
          <a:noFill/>
        </p:spPr>
        <p:txBody>
          <a:bodyPr wrap="square" rtlCol="0">
            <a:spAutoFit/>
          </a:bodyPr>
          <a:lstStyle/>
          <a:p>
            <a:r>
              <a:rPr lang="en-CA" b="1" dirty="0" smtClean="0">
                <a:solidFill>
                  <a:srgbClr val="D3005F"/>
                </a:solidFill>
                <a:latin typeface="Century Gothic" pitchFamily="34" charset="0"/>
              </a:rPr>
              <a:t>The Ribbon</a:t>
            </a:r>
            <a:endParaRPr lang="en-CA" b="1" dirty="0">
              <a:solidFill>
                <a:srgbClr val="D3005F"/>
              </a:solidFill>
              <a:latin typeface="Century Gothic" pitchFamily="34" charset="0"/>
            </a:endParaRPr>
          </a:p>
        </p:txBody>
      </p:sp>
      <p:sp>
        <p:nvSpPr>
          <p:cNvPr id="51" name="TextBox 50"/>
          <p:cNvSpPr txBox="1"/>
          <p:nvPr/>
        </p:nvSpPr>
        <p:spPr>
          <a:xfrm>
            <a:off x="4860032" y="4076846"/>
            <a:ext cx="1800200" cy="369332"/>
          </a:xfrm>
          <a:prstGeom prst="rect">
            <a:avLst/>
          </a:prstGeom>
          <a:noFill/>
        </p:spPr>
        <p:txBody>
          <a:bodyPr wrap="square" rtlCol="0">
            <a:spAutoFit/>
          </a:bodyPr>
          <a:lstStyle/>
          <a:p>
            <a:r>
              <a:rPr lang="en-CA" b="1" dirty="0" smtClean="0">
                <a:solidFill>
                  <a:srgbClr val="D3005F"/>
                </a:solidFill>
                <a:latin typeface="Century Gothic" pitchFamily="34" charset="0"/>
              </a:rPr>
              <a:t>Content Tree</a:t>
            </a:r>
            <a:endParaRPr lang="en-CA" b="1" dirty="0">
              <a:solidFill>
                <a:srgbClr val="D3005F"/>
              </a:solidFill>
              <a:latin typeface="Century Gothic" pitchFamily="34" charset="0"/>
            </a:endParaRPr>
          </a:p>
        </p:txBody>
      </p:sp>
    </p:spTree>
    <p:extLst>
      <p:ext uri="{BB962C8B-B14F-4D97-AF65-F5344CB8AC3E}">
        <p14:creationId xmlns:p14="http://schemas.microsoft.com/office/powerpoint/2010/main" val="25166430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r>
              <a:rPr lang="en-US" dirty="0" smtClean="0"/>
              <a:t>They’re literally everywhere!</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Link Widget</a:t>
            </a:r>
            <a:endParaRPr lang="en-US" dirty="0"/>
          </a:p>
        </p:txBody>
      </p:sp>
      <p:sp>
        <p:nvSpPr>
          <p:cNvPr id="3" name="Content Placeholder 2"/>
          <p:cNvSpPr>
            <a:spLocks noGrp="1"/>
          </p:cNvSpPr>
          <p:nvPr>
            <p:ph idx="1"/>
          </p:nvPr>
        </p:nvSpPr>
        <p:spPr/>
        <p:txBody>
          <a:bodyPr/>
          <a:lstStyle/>
          <a:p>
            <a:r>
              <a:rPr lang="en-US" dirty="0" smtClean="0"/>
              <a:t>Simply an image in the right rail that is a link to wherever you’d like.</a:t>
            </a:r>
            <a:endParaRPr lang="en-US" dirty="0"/>
          </a:p>
        </p:txBody>
      </p:sp>
      <p:pic>
        <p:nvPicPr>
          <p:cNvPr id="4" name="Picture 3" descr="Screen shot 2012-06-20 at 9.50.46 PM.png"/>
          <p:cNvPicPr>
            <a:picLocks noChangeAspect="1"/>
          </p:cNvPicPr>
          <p:nvPr/>
        </p:nvPicPr>
        <p:blipFill>
          <a:blip r:embed="rId2" cstate="print"/>
          <a:stretch>
            <a:fillRect/>
          </a:stretch>
        </p:blipFill>
        <p:spPr>
          <a:xfrm>
            <a:off x="6705600" y="2362200"/>
            <a:ext cx="1854857" cy="3752850"/>
          </a:xfrm>
          <a:prstGeom prst="rect">
            <a:avLst/>
          </a:prstGeo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of a Image Link Widget</a:t>
            </a:r>
            <a:endParaRPr lang="en-US" dirty="0"/>
          </a:p>
        </p:txBody>
      </p:sp>
      <p:sp>
        <p:nvSpPr>
          <p:cNvPr id="3" name="Content Placeholder 2"/>
          <p:cNvSpPr>
            <a:spLocks noGrp="1"/>
          </p:cNvSpPr>
          <p:nvPr>
            <p:ph idx="1"/>
          </p:nvPr>
        </p:nvSpPr>
        <p:spPr/>
        <p:txBody>
          <a:bodyPr/>
          <a:lstStyle/>
          <a:p>
            <a:r>
              <a:rPr lang="en-US" dirty="0" smtClean="0">
                <a:hlinkClick r:id="rId2"/>
              </a:rPr>
              <a:t>http://cd-www.rotman.utoronto.ca/Connect/RotmanAdvantage/Toronto.aspx</a:t>
            </a:r>
            <a:endParaRPr lang="en-US" dirty="0" smtClean="0"/>
          </a:p>
          <a:p>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Textbox widget</a:t>
            </a:r>
            <a:endParaRPr lang="en-US" dirty="0"/>
          </a:p>
        </p:txBody>
      </p:sp>
      <p:sp>
        <p:nvSpPr>
          <p:cNvPr id="3" name="Content Placeholder 2"/>
          <p:cNvSpPr>
            <a:spLocks noGrp="1"/>
          </p:cNvSpPr>
          <p:nvPr>
            <p:ph idx="1"/>
          </p:nvPr>
        </p:nvSpPr>
        <p:spPr/>
        <p:txBody>
          <a:bodyPr/>
          <a:lstStyle/>
          <a:p>
            <a:r>
              <a:rPr lang="en-US" dirty="0" smtClean="0"/>
              <a:t>Contained in the main content area, the image textbox widget has a rollover to display more content, plus a link to another area.</a:t>
            </a:r>
            <a:endParaRPr lang="en-US" dirty="0"/>
          </a:p>
        </p:txBody>
      </p:sp>
      <p:pic>
        <p:nvPicPr>
          <p:cNvPr id="4" name="Picture 3" descr="Screen shot 2012-06-20 at 9.56.57 PM.png"/>
          <p:cNvPicPr>
            <a:picLocks noChangeAspect="1"/>
          </p:cNvPicPr>
          <p:nvPr/>
        </p:nvPicPr>
        <p:blipFill>
          <a:blip r:embed="rId2" cstate="print"/>
          <a:stretch>
            <a:fillRect/>
          </a:stretch>
        </p:blipFill>
        <p:spPr>
          <a:xfrm>
            <a:off x="1054100" y="3962400"/>
            <a:ext cx="6946900" cy="1917700"/>
          </a:xfrm>
          <a:prstGeom prst="rect">
            <a:avLst/>
          </a:prstGeo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an Image Textbox Widget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hlinkClick r:id="rId2"/>
              </a:rPr>
              <a:t>http://cd-www.rotman.utoronto.ca/Degrees/MastersPrograms/MBAPrograms/PartTimeMBA/MorningMBA.aspx</a:t>
            </a:r>
            <a:endParaRPr lang="en-US" dirty="0" smtClean="0"/>
          </a:p>
          <a:p>
            <a:endParaRPr lang="en-US" dirty="0" smtClean="0"/>
          </a:p>
          <a:p>
            <a:r>
              <a:rPr lang="en-US" dirty="0" smtClean="0">
                <a:hlinkClick r:id="rId3"/>
              </a:rPr>
              <a:t>http://cd-www.rotman.utoronto.ca/Degrees/MastersPrograms/MBAPrograms/FullTimeMBA/StudentLife/LifeatRotman/Day-in-the-Life.aspx</a:t>
            </a:r>
            <a:endParaRPr lang="en-US" dirty="0" smtClean="0"/>
          </a:p>
          <a:p>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RSS Feed</a:t>
            </a:r>
            <a:endParaRPr lang="en-US" dirty="0"/>
          </a:p>
        </p:txBody>
      </p:sp>
      <p:sp>
        <p:nvSpPr>
          <p:cNvPr id="3" name="Content Placeholder 2"/>
          <p:cNvSpPr>
            <a:spLocks noGrp="1"/>
          </p:cNvSpPr>
          <p:nvPr>
            <p:ph idx="1"/>
          </p:nvPr>
        </p:nvSpPr>
        <p:spPr/>
        <p:txBody>
          <a:bodyPr/>
          <a:lstStyle/>
          <a:p>
            <a:r>
              <a:rPr lang="en-US" dirty="0" smtClean="0"/>
              <a:t>Pulls in a feed and lists it in the right rail</a:t>
            </a:r>
            <a:endParaRPr lang="en-US" dirty="0"/>
          </a:p>
        </p:txBody>
      </p:sp>
      <p:pic>
        <p:nvPicPr>
          <p:cNvPr id="4" name="Picture 3" descr="Screen shot 2012-06-20 at 10.00.15 PM.png"/>
          <p:cNvPicPr>
            <a:picLocks noChangeAspect="1"/>
          </p:cNvPicPr>
          <p:nvPr/>
        </p:nvPicPr>
        <p:blipFill>
          <a:blip r:embed="rId2" cstate="print"/>
          <a:stretch>
            <a:fillRect/>
          </a:stretch>
        </p:blipFill>
        <p:spPr>
          <a:xfrm>
            <a:off x="6172200" y="2286000"/>
            <a:ext cx="2102789" cy="3536950"/>
          </a:xfrm>
          <a:prstGeom prst="rect">
            <a:avLst/>
          </a:prstGeo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of an RSS Feed Widget</a:t>
            </a:r>
            <a:endParaRPr lang="en-US" dirty="0"/>
          </a:p>
        </p:txBody>
      </p:sp>
      <p:sp>
        <p:nvSpPr>
          <p:cNvPr id="3" name="Content Placeholder 2"/>
          <p:cNvSpPr>
            <a:spLocks noGrp="1"/>
          </p:cNvSpPr>
          <p:nvPr>
            <p:ph idx="1"/>
          </p:nvPr>
        </p:nvSpPr>
        <p:spPr/>
        <p:txBody>
          <a:bodyPr/>
          <a:lstStyle/>
          <a:p>
            <a:r>
              <a:rPr lang="en-US" dirty="0" smtClean="0">
                <a:hlinkClick r:id="rId2"/>
              </a:rPr>
              <a:t>http://cd-www.rotman.utoronto.ca/Degrees/MastersPrograms/MBAPrograms/FullTimeMBA/StudentLife/LifeatRotman/Day-in-the-Life.aspx</a:t>
            </a:r>
            <a:endParaRPr lang="en-US" dirty="0" smtClean="0"/>
          </a:p>
          <a:p>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 Widget</a:t>
            </a:r>
            <a:endParaRPr lang="en-US" dirty="0"/>
          </a:p>
        </p:txBody>
      </p:sp>
      <p:sp>
        <p:nvSpPr>
          <p:cNvPr id="3" name="Content Placeholder 2"/>
          <p:cNvSpPr>
            <a:spLocks noGrp="1"/>
          </p:cNvSpPr>
          <p:nvPr>
            <p:ph idx="1"/>
          </p:nvPr>
        </p:nvSpPr>
        <p:spPr/>
        <p:txBody>
          <a:bodyPr/>
          <a:lstStyle/>
          <a:p>
            <a:r>
              <a:rPr lang="en-US" dirty="0" smtClean="0"/>
              <a:t>Creates the tabbed structure seen in the program landing page</a:t>
            </a:r>
          </a:p>
          <a:p>
            <a:pPr>
              <a:buNone/>
            </a:pPr>
            <a:endParaRPr lang="en-US" dirty="0"/>
          </a:p>
        </p:txBody>
      </p:sp>
      <p:pic>
        <p:nvPicPr>
          <p:cNvPr id="4" name="Picture 3" descr="Screen shot 2012-06-20 at 10.02.50 PM.png"/>
          <p:cNvPicPr>
            <a:picLocks noChangeAspect="1"/>
          </p:cNvPicPr>
          <p:nvPr/>
        </p:nvPicPr>
        <p:blipFill>
          <a:blip r:embed="rId2" cstate="print"/>
          <a:stretch>
            <a:fillRect/>
          </a:stretch>
        </p:blipFill>
        <p:spPr>
          <a:xfrm>
            <a:off x="1066800" y="3124200"/>
            <a:ext cx="6997700" cy="2755900"/>
          </a:xfrm>
          <a:prstGeom prst="rect">
            <a:avLst/>
          </a:prstGeo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a Tab Widget</a:t>
            </a:r>
            <a:endParaRPr lang="en-US" dirty="0"/>
          </a:p>
        </p:txBody>
      </p:sp>
      <p:sp>
        <p:nvSpPr>
          <p:cNvPr id="3" name="Content Placeholder 2"/>
          <p:cNvSpPr>
            <a:spLocks noGrp="1"/>
          </p:cNvSpPr>
          <p:nvPr>
            <p:ph idx="1"/>
          </p:nvPr>
        </p:nvSpPr>
        <p:spPr/>
        <p:txBody>
          <a:bodyPr/>
          <a:lstStyle/>
          <a:p>
            <a:r>
              <a:rPr lang="en-US" dirty="0" smtClean="0">
                <a:hlinkClick r:id="rId2"/>
              </a:rPr>
              <a:t>http://cd-www.rotman.utoronto.ca/Degrees/MastersPrograms/MBAPrograms/FullTimeMBA.aspx</a:t>
            </a:r>
            <a:endParaRPr lang="en-US" dirty="0" smtClean="0"/>
          </a:p>
          <a:p>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Youtube</a:t>
            </a:r>
            <a:r>
              <a:rPr lang="en-US" dirty="0" smtClean="0"/>
              <a:t> Widget</a:t>
            </a:r>
            <a:endParaRPr lang="en-US" dirty="0"/>
          </a:p>
        </p:txBody>
      </p:sp>
      <p:sp>
        <p:nvSpPr>
          <p:cNvPr id="3" name="Content Placeholder 2"/>
          <p:cNvSpPr>
            <a:spLocks noGrp="1"/>
          </p:cNvSpPr>
          <p:nvPr>
            <p:ph idx="1"/>
          </p:nvPr>
        </p:nvSpPr>
        <p:spPr/>
        <p:txBody>
          <a:bodyPr/>
          <a:lstStyle/>
          <a:p>
            <a:r>
              <a:rPr lang="en-US" dirty="0" smtClean="0"/>
              <a:t>Pulls a video from </a:t>
            </a:r>
            <a:r>
              <a:rPr lang="en-US" dirty="0" err="1" smtClean="0"/>
              <a:t>YouTube</a:t>
            </a:r>
            <a:r>
              <a:rPr lang="en-US" dirty="0" smtClean="0"/>
              <a:t> and plays it in a </a:t>
            </a:r>
            <a:r>
              <a:rPr lang="en-US" dirty="0" err="1" smtClean="0"/>
              <a:t>lightbox</a:t>
            </a:r>
            <a:r>
              <a:rPr lang="en-US" dirty="0" smtClean="0"/>
              <a:t> on our site.</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3200400"/>
            <a:ext cx="2590800"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Content Tree</a:t>
            </a:r>
            <a:endParaRPr lang="en-CA" dirty="0"/>
          </a:p>
        </p:txBody>
      </p:sp>
      <p:sp>
        <p:nvSpPr>
          <p:cNvPr id="3" name="Content Placeholder 2"/>
          <p:cNvSpPr>
            <a:spLocks noGrp="1"/>
          </p:cNvSpPr>
          <p:nvPr>
            <p:ph idx="1"/>
          </p:nvPr>
        </p:nvSpPr>
        <p:spPr>
          <a:xfrm>
            <a:off x="2930327" y="1622134"/>
            <a:ext cx="5554960" cy="3967105"/>
          </a:xfrm>
        </p:spPr>
        <p:txBody>
          <a:bodyPr>
            <a:normAutofit lnSpcReduction="10000"/>
          </a:bodyPr>
          <a:lstStyle/>
          <a:p>
            <a:pPr marL="0" indent="0">
              <a:buNone/>
            </a:pPr>
            <a:r>
              <a:rPr lang="en-US" sz="2800" dirty="0" smtClean="0">
                <a:solidFill>
                  <a:srgbClr val="D3005F"/>
                </a:solidFill>
              </a:rPr>
              <a:t>Repositories</a:t>
            </a:r>
            <a:r>
              <a:rPr lang="en-US" sz="2800" dirty="0" smtClean="0"/>
              <a:t> </a:t>
            </a:r>
            <a:r>
              <a:rPr lang="en-US" sz="2800" dirty="0"/>
              <a:t>is where </a:t>
            </a:r>
            <a:r>
              <a:rPr lang="en-US" sz="2800" dirty="0" smtClean="0"/>
              <a:t>our </a:t>
            </a:r>
            <a:r>
              <a:rPr lang="en-US" sz="2800" dirty="0"/>
              <a:t>widgets are </a:t>
            </a:r>
            <a:r>
              <a:rPr lang="en-US" sz="2800" dirty="0" smtClean="0"/>
              <a:t>stored</a:t>
            </a:r>
          </a:p>
          <a:p>
            <a:pPr marL="0" indent="0">
              <a:buNone/>
            </a:pPr>
            <a:endParaRPr lang="en-US" sz="2800" dirty="0"/>
          </a:p>
          <a:p>
            <a:pPr marL="0" indent="0">
              <a:buNone/>
            </a:pPr>
            <a:r>
              <a:rPr lang="en-US" sz="2800" dirty="0"/>
              <a:t>The pages are nested under the </a:t>
            </a:r>
            <a:r>
              <a:rPr lang="en-US" sz="2800" dirty="0">
                <a:solidFill>
                  <a:srgbClr val="D3005F"/>
                </a:solidFill>
              </a:rPr>
              <a:t>“Home” </a:t>
            </a:r>
            <a:r>
              <a:rPr lang="en-US" sz="2800" dirty="0"/>
              <a:t>icon and are grouped by the main navigation labels. They are organized as per the content inventory document</a:t>
            </a:r>
            <a:endParaRPr lang="en-CA" sz="2800" dirty="0"/>
          </a:p>
          <a:p>
            <a:pPr marL="0" indent="0">
              <a:buNone/>
            </a:pPr>
            <a:endParaRPr lang="en-CA" sz="2800"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628800"/>
            <a:ext cx="2390775"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Elbow Connector 8"/>
          <p:cNvCxnSpPr/>
          <p:nvPr/>
        </p:nvCxnSpPr>
        <p:spPr>
          <a:xfrm flipV="1">
            <a:off x="1101105" y="1916832"/>
            <a:ext cx="1814711" cy="288032"/>
          </a:xfrm>
          <a:prstGeom prst="bentConnector3">
            <a:avLst/>
          </a:prstGeom>
          <a:ln w="34925">
            <a:solidFill>
              <a:srgbClr val="D3005F">
                <a:alpha val="45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a:off x="1101105" y="2348880"/>
            <a:ext cx="1886719" cy="720080"/>
          </a:xfrm>
          <a:prstGeom prst="bentConnector3">
            <a:avLst/>
          </a:prstGeom>
          <a:ln w="34925">
            <a:solidFill>
              <a:srgbClr val="D3005F">
                <a:alpha val="45000"/>
              </a:srgb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13869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a </a:t>
            </a:r>
            <a:r>
              <a:rPr lang="en-US" dirty="0" err="1" smtClean="0"/>
              <a:t>YouTube</a:t>
            </a:r>
            <a:r>
              <a:rPr lang="en-US" dirty="0" smtClean="0"/>
              <a:t> Widget</a:t>
            </a:r>
            <a:endParaRPr lang="en-US" dirty="0"/>
          </a:p>
        </p:txBody>
      </p:sp>
      <p:sp>
        <p:nvSpPr>
          <p:cNvPr id="3" name="Content Placeholder 2"/>
          <p:cNvSpPr>
            <a:spLocks noGrp="1"/>
          </p:cNvSpPr>
          <p:nvPr>
            <p:ph idx="1"/>
          </p:nvPr>
        </p:nvSpPr>
        <p:spPr/>
        <p:txBody>
          <a:bodyPr/>
          <a:lstStyle/>
          <a:p>
            <a:r>
              <a:rPr lang="en-US" dirty="0" smtClean="0">
                <a:hlinkClick r:id="rId2"/>
              </a:rPr>
              <a:t>http://cd-www.rotman.utoronto.ca/Degrees/MastersPrograms/MBAPrograms/FullTimeMBA.aspx</a:t>
            </a:r>
            <a:endParaRPr lang="en-US" dirty="0" smtClean="0"/>
          </a:p>
          <a:p>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Demonstration Time!</a:t>
            </a:r>
            <a:endParaRPr lang="en-CA" dirty="0"/>
          </a:p>
        </p:txBody>
      </p:sp>
      <p:sp>
        <p:nvSpPr>
          <p:cNvPr id="3" name="Content Placeholder 2"/>
          <p:cNvSpPr>
            <a:spLocks noGrp="1"/>
          </p:cNvSpPr>
          <p:nvPr>
            <p:ph idx="1"/>
          </p:nvPr>
        </p:nvSpPr>
        <p:spPr/>
        <p:txBody>
          <a:bodyPr>
            <a:normAutofit fontScale="77500" lnSpcReduction="20000"/>
          </a:bodyPr>
          <a:lstStyle/>
          <a:p>
            <a:r>
              <a:rPr lang="en-CA" dirty="0" smtClean="0"/>
              <a:t>Exploring the widget repository</a:t>
            </a:r>
          </a:p>
          <a:p>
            <a:endParaRPr lang="en-CA" dirty="0" smtClean="0"/>
          </a:p>
          <a:p>
            <a:r>
              <a:rPr lang="en-CA" dirty="0" smtClean="0"/>
              <a:t>Showing the widget areas in Page Editor mode</a:t>
            </a:r>
          </a:p>
          <a:p>
            <a:pPr marL="0" indent="0">
              <a:buNone/>
            </a:pPr>
            <a:endParaRPr lang="en-CA" dirty="0" smtClean="0"/>
          </a:p>
          <a:p>
            <a:r>
              <a:rPr lang="en-CA" dirty="0" smtClean="0"/>
              <a:t>Adding a widget with existing Associated Content</a:t>
            </a:r>
          </a:p>
          <a:p>
            <a:pPr marL="0" indent="0">
              <a:buNone/>
            </a:pPr>
            <a:endParaRPr lang="en-CA" dirty="0" smtClean="0"/>
          </a:p>
          <a:p>
            <a:r>
              <a:rPr lang="en-CA" dirty="0" smtClean="0"/>
              <a:t>Adding a widget and creating Associated Content</a:t>
            </a:r>
          </a:p>
          <a:p>
            <a:pPr marL="0" indent="0">
              <a:buNone/>
            </a:pPr>
            <a:endParaRPr lang="en-CA" dirty="0" smtClean="0"/>
          </a:p>
          <a:p>
            <a:r>
              <a:rPr lang="en-CA" dirty="0" smtClean="0"/>
              <a:t>Removing a widget</a:t>
            </a:r>
          </a:p>
          <a:p>
            <a:endParaRPr lang="en-CA" dirty="0"/>
          </a:p>
        </p:txBody>
      </p:sp>
    </p:spTree>
    <p:extLst>
      <p:ext uri="{BB962C8B-B14F-4D97-AF65-F5344CB8AC3E}">
        <p14:creationId xmlns:p14="http://schemas.microsoft.com/office/powerpoint/2010/main" val="327948952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Snippets</a:t>
            </a:r>
            <a:endParaRPr lang="en-CA" dirty="0"/>
          </a:p>
        </p:txBody>
      </p:sp>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484784"/>
            <a:ext cx="7516516" cy="404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4729858" y="2492896"/>
            <a:ext cx="1224136" cy="1224136"/>
          </a:xfrm>
          <a:prstGeom prst="ellipse">
            <a:avLst/>
          </a:prstGeom>
          <a:noFill/>
          <a:ln>
            <a:solidFill>
              <a:srgbClr val="D300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6156176" y="2348880"/>
            <a:ext cx="2592288" cy="923330"/>
          </a:xfrm>
          <a:prstGeom prst="rect">
            <a:avLst/>
          </a:prstGeom>
          <a:solidFill>
            <a:srgbClr val="D3005F"/>
          </a:solidFill>
        </p:spPr>
        <p:txBody>
          <a:bodyPr wrap="square" rtlCol="0">
            <a:spAutoFit/>
          </a:bodyPr>
          <a:lstStyle/>
          <a:p>
            <a:r>
              <a:rPr lang="en-CA" dirty="0" smtClean="0">
                <a:solidFill>
                  <a:schemeClr val="bg1"/>
                </a:solidFill>
                <a:latin typeface="Century Gothic" pitchFamily="34" charset="0"/>
              </a:rPr>
              <a:t>Snippets are added through the Content Editor mode.</a:t>
            </a:r>
            <a:endParaRPr lang="en-CA" dirty="0">
              <a:solidFill>
                <a:schemeClr val="bg1"/>
              </a:solidFill>
              <a:latin typeface="Century Gothic" pitchFamily="34" charset="0"/>
            </a:endParaRPr>
          </a:p>
        </p:txBody>
      </p:sp>
    </p:spTree>
    <p:extLst>
      <p:ext uri="{BB962C8B-B14F-4D97-AF65-F5344CB8AC3E}">
        <p14:creationId xmlns:p14="http://schemas.microsoft.com/office/powerpoint/2010/main" val="336598464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Types of Snippets</a:t>
            </a:r>
            <a:endParaRPr lang="en-CA" dirty="0"/>
          </a:p>
        </p:txBody>
      </p:sp>
      <p:sp>
        <p:nvSpPr>
          <p:cNvPr id="3" name="Content Placeholder 2"/>
          <p:cNvSpPr>
            <a:spLocks noGrp="1"/>
          </p:cNvSpPr>
          <p:nvPr>
            <p:ph idx="1"/>
          </p:nvPr>
        </p:nvSpPr>
        <p:spPr/>
        <p:txBody>
          <a:bodyPr>
            <a:normAutofit/>
          </a:bodyPr>
          <a:lstStyle/>
          <a:p>
            <a:r>
              <a:rPr lang="en-CA" sz="2800" u="sng" dirty="0" smtClean="0">
                <a:uFill>
                  <a:solidFill>
                    <a:srgbClr val="D3005F"/>
                  </a:solidFill>
                </a:uFill>
              </a:rPr>
              <a:t>Rounded button</a:t>
            </a:r>
          </a:p>
          <a:p>
            <a:r>
              <a:rPr lang="en-CA" sz="2800" u="sng" dirty="0">
                <a:uFill>
                  <a:solidFill>
                    <a:srgbClr val="D3005F"/>
                  </a:solidFill>
                </a:uFill>
              </a:rPr>
              <a:t>Rounded button – 2 lines</a:t>
            </a:r>
          </a:p>
          <a:p>
            <a:r>
              <a:rPr lang="en-CA" sz="2800" dirty="0" smtClean="0"/>
              <a:t>How to Apply tab</a:t>
            </a:r>
          </a:p>
          <a:p>
            <a:r>
              <a:rPr lang="en-CA" sz="2800" dirty="0" smtClean="0"/>
              <a:t>Social Media Hub</a:t>
            </a:r>
          </a:p>
          <a:p>
            <a:r>
              <a:rPr lang="en-CA" sz="2800" dirty="0" smtClean="0"/>
              <a:t>Academic Positions</a:t>
            </a:r>
          </a:p>
          <a:p>
            <a:r>
              <a:rPr lang="en-CA" sz="2800" dirty="0" smtClean="0"/>
              <a:t>Research by Topic</a:t>
            </a:r>
          </a:p>
          <a:p>
            <a:r>
              <a:rPr lang="en-CA" sz="2800" u="sng" dirty="0">
                <a:uFill>
                  <a:solidFill>
                    <a:srgbClr val="D3005F"/>
                  </a:solidFill>
                </a:uFill>
              </a:rPr>
              <a:t>Topic Grid</a:t>
            </a:r>
          </a:p>
          <a:p>
            <a:r>
              <a:rPr lang="en-CA" sz="2800" dirty="0" smtClean="0"/>
              <a:t>Topic Grid – Research Centre</a:t>
            </a:r>
          </a:p>
          <a:p>
            <a:endParaRPr lang="en-CA" dirty="0" smtClean="0"/>
          </a:p>
          <a:p>
            <a:endParaRPr lang="en-CA" dirty="0" smtClean="0"/>
          </a:p>
          <a:p>
            <a:endParaRPr lang="en-CA" dirty="0" smtClean="0"/>
          </a:p>
          <a:p>
            <a:endParaRPr lang="en-CA" dirty="0"/>
          </a:p>
        </p:txBody>
      </p:sp>
      <p:sp>
        <p:nvSpPr>
          <p:cNvPr id="4" name="Content Placeholder 2"/>
          <p:cNvSpPr txBox="1">
            <a:spLocks/>
          </p:cNvSpPr>
          <p:nvPr/>
        </p:nvSpPr>
        <p:spPr>
          <a:xfrm>
            <a:off x="4922089" y="3140968"/>
            <a:ext cx="3754760" cy="144016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1800" i="1" dirty="0" smtClean="0">
                <a:solidFill>
                  <a:srgbClr val="D3005F"/>
                </a:solidFill>
              </a:rPr>
              <a:t>Note: some of these snippets were designed for a very specific purpose. We’ll only go over the </a:t>
            </a:r>
            <a:r>
              <a:rPr lang="en-CA" sz="1800" i="1" dirty="0" err="1" smtClean="0">
                <a:solidFill>
                  <a:srgbClr val="D3005F"/>
                </a:solidFill>
              </a:rPr>
              <a:t>usefull</a:t>
            </a:r>
            <a:r>
              <a:rPr lang="en-CA" sz="1800" i="1" dirty="0" smtClean="0">
                <a:solidFill>
                  <a:srgbClr val="D3005F"/>
                </a:solidFill>
              </a:rPr>
              <a:t> ones underlined.</a:t>
            </a:r>
          </a:p>
          <a:p>
            <a:endParaRPr lang="en-CA" dirty="0"/>
          </a:p>
        </p:txBody>
      </p:sp>
    </p:spTree>
    <p:extLst>
      <p:ext uri="{BB962C8B-B14F-4D97-AF65-F5344CB8AC3E}">
        <p14:creationId xmlns:p14="http://schemas.microsoft.com/office/powerpoint/2010/main" val="132936477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fontScale="90000"/>
          </a:bodyPr>
          <a:lstStyle/>
          <a:p>
            <a:r>
              <a:rPr lang="en-CA" dirty="0" smtClean="0"/>
              <a:t>Rounded Button &amp; Rounded Button – 2 lines</a:t>
            </a:r>
            <a:br>
              <a:rPr lang="en-CA" dirty="0" smtClean="0"/>
            </a:br>
            <a:endParaRPr lang="en-CA" dirty="0"/>
          </a:p>
        </p:txBody>
      </p:sp>
      <p:sp>
        <p:nvSpPr>
          <p:cNvPr id="3" name="Content Placeholder 2"/>
          <p:cNvSpPr>
            <a:spLocks noGrp="1"/>
          </p:cNvSpPr>
          <p:nvPr>
            <p:ph idx="1"/>
          </p:nvPr>
        </p:nvSpPr>
        <p:spPr/>
        <p:txBody>
          <a:bodyPr/>
          <a:lstStyle/>
          <a:p>
            <a:r>
              <a:rPr lang="en-CA" dirty="0" smtClean="0"/>
              <a:t>One line or two – Has some text, plus a link</a:t>
            </a:r>
          </a:p>
          <a:p>
            <a:r>
              <a:rPr lang="en-CA" dirty="0" smtClean="0"/>
              <a:t>Customizable in Content Editor &amp; page Editor mode</a:t>
            </a:r>
            <a:endParaRPr lang="en-CA" dirty="0"/>
          </a:p>
        </p:txBody>
      </p:sp>
      <p:pic>
        <p:nvPicPr>
          <p:cNvPr id="276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4293096"/>
            <a:ext cx="476250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755093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Topic Grid</a:t>
            </a:r>
            <a:endParaRPr lang="en-CA" dirty="0"/>
          </a:p>
        </p:txBody>
      </p:sp>
      <p:sp>
        <p:nvSpPr>
          <p:cNvPr id="3" name="Content Placeholder 2"/>
          <p:cNvSpPr>
            <a:spLocks noGrp="1"/>
          </p:cNvSpPr>
          <p:nvPr>
            <p:ph idx="1"/>
          </p:nvPr>
        </p:nvSpPr>
        <p:spPr/>
        <p:txBody>
          <a:bodyPr/>
          <a:lstStyle/>
          <a:p>
            <a:r>
              <a:rPr lang="en-CA" dirty="0" smtClean="0"/>
              <a:t>Mimics the layout of the Topic page, without the functionality of the </a:t>
            </a:r>
            <a:r>
              <a:rPr lang="en-CA" dirty="0" err="1" smtClean="0"/>
              <a:t>lightbox</a:t>
            </a:r>
            <a:r>
              <a:rPr lang="en-CA" dirty="0" smtClean="0"/>
              <a:t> – each image is a link.</a:t>
            </a:r>
          </a:p>
          <a:p>
            <a:pPr marL="0" indent="0">
              <a:buNone/>
            </a:pPr>
            <a:endParaRPr lang="en-CA" dirty="0"/>
          </a:p>
        </p:txBody>
      </p:sp>
      <p:pic>
        <p:nvPicPr>
          <p:cNvPr id="286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3203308"/>
            <a:ext cx="3816424" cy="2734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827584" y="4365104"/>
            <a:ext cx="3754760" cy="14401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1800" i="1" dirty="0" smtClean="0">
                <a:solidFill>
                  <a:srgbClr val="D3005F"/>
                </a:solidFill>
              </a:rPr>
              <a:t>Note: </a:t>
            </a:r>
            <a:r>
              <a:rPr lang="en-CA" sz="1800" i="1" dirty="0">
                <a:solidFill>
                  <a:srgbClr val="D3005F"/>
                </a:solidFill>
              </a:rPr>
              <a:t>T</a:t>
            </a:r>
            <a:r>
              <a:rPr lang="en-CA" sz="1800" i="1" dirty="0" smtClean="0">
                <a:solidFill>
                  <a:srgbClr val="D3005F"/>
                </a:solidFill>
              </a:rPr>
              <a:t>opic Grids cannot be used with a right rail.</a:t>
            </a:r>
          </a:p>
          <a:p>
            <a:endParaRPr lang="en-CA" dirty="0"/>
          </a:p>
        </p:txBody>
      </p:sp>
    </p:spTree>
    <p:extLst>
      <p:ext uri="{BB962C8B-B14F-4D97-AF65-F5344CB8AC3E}">
        <p14:creationId xmlns:p14="http://schemas.microsoft.com/office/powerpoint/2010/main" val="366876818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Demonstration Time!</a:t>
            </a:r>
            <a:endParaRPr lang="en-CA" dirty="0"/>
          </a:p>
        </p:txBody>
      </p:sp>
      <p:sp>
        <p:nvSpPr>
          <p:cNvPr id="3" name="Content Placeholder 2"/>
          <p:cNvSpPr>
            <a:spLocks noGrp="1"/>
          </p:cNvSpPr>
          <p:nvPr>
            <p:ph idx="1"/>
          </p:nvPr>
        </p:nvSpPr>
        <p:spPr/>
        <p:txBody>
          <a:bodyPr>
            <a:normAutofit/>
          </a:bodyPr>
          <a:lstStyle/>
          <a:p>
            <a:r>
              <a:rPr lang="en-CA" dirty="0" smtClean="0"/>
              <a:t>Adding a Snippet</a:t>
            </a:r>
          </a:p>
          <a:p>
            <a:endParaRPr lang="en-CA" dirty="0" smtClean="0"/>
          </a:p>
          <a:p>
            <a:r>
              <a:rPr lang="en-CA" dirty="0" smtClean="0"/>
              <a:t>Editing a Snippet</a:t>
            </a:r>
          </a:p>
        </p:txBody>
      </p:sp>
    </p:spTree>
    <p:extLst>
      <p:ext uri="{BB962C8B-B14F-4D97-AF65-F5344CB8AC3E}">
        <p14:creationId xmlns:p14="http://schemas.microsoft.com/office/powerpoint/2010/main" val="327948952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Governance</a:t>
            </a:r>
            <a:endParaRPr lang="en-CA" dirty="0"/>
          </a:p>
        </p:txBody>
      </p:sp>
      <p:sp>
        <p:nvSpPr>
          <p:cNvPr id="3" name="Content Placeholder 2"/>
          <p:cNvSpPr>
            <a:spLocks noGrp="1"/>
          </p:cNvSpPr>
          <p:nvPr>
            <p:ph idx="1"/>
          </p:nvPr>
        </p:nvSpPr>
        <p:spPr>
          <a:xfrm>
            <a:off x="457200" y="1600201"/>
            <a:ext cx="8229600" cy="1900808"/>
          </a:xfrm>
        </p:spPr>
        <p:txBody>
          <a:bodyPr>
            <a:normAutofit/>
          </a:bodyPr>
          <a:lstStyle/>
          <a:p>
            <a:r>
              <a:rPr lang="en-US" dirty="0"/>
              <a:t>In this context, governance speaks to various </a:t>
            </a:r>
            <a:r>
              <a:rPr lang="en-US" dirty="0" smtClean="0"/>
              <a:t>user roles </a:t>
            </a:r>
            <a:r>
              <a:rPr lang="en-US" dirty="0"/>
              <a:t>and workflows</a:t>
            </a:r>
            <a:endParaRPr lang="en-CA" dirty="0"/>
          </a:p>
          <a:p>
            <a:endParaRPr lang="en-CA" dirty="0"/>
          </a:p>
        </p:txBody>
      </p:sp>
      <p:pic>
        <p:nvPicPr>
          <p:cNvPr id="542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08" y="3356992"/>
            <a:ext cx="9036496" cy="272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707988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04664"/>
            <a:ext cx="8229600" cy="1540768"/>
          </a:xfrm>
        </p:spPr>
        <p:txBody>
          <a:bodyPr>
            <a:normAutofit/>
          </a:bodyPr>
          <a:lstStyle/>
          <a:p>
            <a:pPr marL="0" indent="0">
              <a:buNone/>
            </a:pPr>
            <a:r>
              <a:rPr lang="en-US" sz="1800" dirty="0"/>
              <a:t>When viewing an item in Content Editor mode, you can click “Review” in the ribbon to see the item’s status. If you’ve locked the item you can check it in to discard your lock or you can click “Submit” to move it along the </a:t>
            </a:r>
            <a:r>
              <a:rPr lang="en-US" sz="1800" dirty="0" smtClean="0"/>
              <a:t>workflow.</a:t>
            </a:r>
            <a:r>
              <a:rPr lang="en-CA" sz="1800" dirty="0" smtClean="0"/>
              <a:t> </a:t>
            </a:r>
            <a:r>
              <a:rPr lang="en-US" sz="1800" dirty="0" smtClean="0"/>
              <a:t>The </a:t>
            </a:r>
            <a:r>
              <a:rPr lang="en-US" sz="1800" dirty="0"/>
              <a:t>current version number is in the top right corner; you can click it to see </a:t>
            </a:r>
            <a:r>
              <a:rPr lang="en-US" sz="1800" dirty="0" smtClean="0"/>
              <a:t>the version </a:t>
            </a:r>
            <a:r>
              <a:rPr lang="en-US" sz="1800" dirty="0"/>
              <a:t>history.</a:t>
            </a:r>
            <a:endParaRPr lang="en-CA" sz="1800" dirty="0"/>
          </a:p>
          <a:p>
            <a:pPr marL="0" indent="0">
              <a:buNone/>
            </a:pPr>
            <a:endParaRPr lang="en-CA" sz="1800" dirty="0"/>
          </a:p>
        </p:txBody>
      </p:sp>
      <p:grpSp>
        <p:nvGrpSpPr>
          <p:cNvPr id="4" name="Group 2"/>
          <p:cNvGrpSpPr>
            <a:grpSpLocks/>
          </p:cNvGrpSpPr>
          <p:nvPr/>
        </p:nvGrpSpPr>
        <p:grpSpPr bwMode="auto">
          <a:xfrm>
            <a:off x="611560" y="1988840"/>
            <a:ext cx="8093322" cy="4142748"/>
            <a:chOff x="608" y="3740"/>
            <a:chExt cx="13792" cy="7060"/>
          </a:xfrm>
        </p:grpSpPr>
        <p:grpSp>
          <p:nvGrpSpPr>
            <p:cNvPr id="5" name="Group 3"/>
            <p:cNvGrpSpPr>
              <a:grpSpLocks/>
            </p:cNvGrpSpPr>
            <p:nvPr/>
          </p:nvGrpSpPr>
          <p:grpSpPr bwMode="auto">
            <a:xfrm>
              <a:off x="13680" y="10020"/>
              <a:ext cx="720" cy="780"/>
              <a:chOff x="13680" y="10020"/>
              <a:chExt cx="720" cy="780"/>
            </a:xfrm>
          </p:grpSpPr>
          <p:sp>
            <p:nvSpPr>
              <p:cNvPr id="6" name="Freeform 4"/>
              <p:cNvSpPr>
                <a:spLocks/>
              </p:cNvSpPr>
              <p:nvPr/>
            </p:nvSpPr>
            <p:spPr bwMode="auto">
              <a:xfrm>
                <a:off x="13680" y="10020"/>
                <a:ext cx="720" cy="780"/>
              </a:xfrm>
              <a:custGeom>
                <a:avLst/>
                <a:gdLst>
                  <a:gd name="T0" fmla="+- 0 14400 13680"/>
                  <a:gd name="T1" fmla="*/ T0 w 720"/>
                  <a:gd name="T2" fmla="+- 0 10020 10020"/>
                  <a:gd name="T3" fmla="*/ 10020 h 780"/>
                  <a:gd name="T4" fmla="+- 0 13680 13680"/>
                  <a:gd name="T5" fmla="*/ T4 w 720"/>
                  <a:gd name="T6" fmla="+- 0 10020 10020"/>
                  <a:gd name="T7" fmla="*/ 10020 h 780"/>
                  <a:gd name="T8" fmla="+- 0 13680 13680"/>
                  <a:gd name="T9" fmla="*/ T8 w 720"/>
                  <a:gd name="T10" fmla="+- 0 10800 10020"/>
                  <a:gd name="T11" fmla="*/ 10800 h 780"/>
                  <a:gd name="T12" fmla="+- 0 14400 13680"/>
                  <a:gd name="T13" fmla="*/ T12 w 720"/>
                  <a:gd name="T14" fmla="+- 0 10800 10020"/>
                  <a:gd name="T15" fmla="*/ 10800 h 780"/>
                  <a:gd name="T16" fmla="+- 0 14400 13680"/>
                  <a:gd name="T17" fmla="*/ T16 w 720"/>
                  <a:gd name="T18" fmla="+- 0 10020 10020"/>
                  <a:gd name="T19" fmla="*/ 10020 h 780"/>
                </a:gdLst>
                <a:ahLst/>
                <a:cxnLst>
                  <a:cxn ang="0">
                    <a:pos x="T1" y="T3"/>
                  </a:cxn>
                  <a:cxn ang="0">
                    <a:pos x="T5" y="T7"/>
                  </a:cxn>
                  <a:cxn ang="0">
                    <a:pos x="T9" y="T11"/>
                  </a:cxn>
                  <a:cxn ang="0">
                    <a:pos x="T13" y="T15"/>
                  </a:cxn>
                  <a:cxn ang="0">
                    <a:pos x="T17" y="T19"/>
                  </a:cxn>
                </a:cxnLst>
                <a:rect l="0" t="0" r="r" b="b"/>
                <a:pathLst>
                  <a:path w="720" h="780">
                    <a:moveTo>
                      <a:pt x="720" y="0"/>
                    </a:moveTo>
                    <a:lnTo>
                      <a:pt x="0" y="0"/>
                    </a:lnTo>
                    <a:lnTo>
                      <a:pt x="0" y="780"/>
                    </a:lnTo>
                    <a:lnTo>
                      <a:pt x="720" y="780"/>
                    </a:lnTo>
                    <a:lnTo>
                      <a:pt x="720" y="0"/>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pic>
            <p:nvPicPr>
              <p:cNvPr id="5530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 y="3740"/>
                <a:ext cx="13072" cy="679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45932540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00808"/>
            <a:ext cx="3970784" cy="3528392"/>
          </a:xfrm>
        </p:spPr>
        <p:txBody>
          <a:bodyPr>
            <a:normAutofit/>
          </a:bodyPr>
          <a:lstStyle/>
          <a:p>
            <a:pPr marL="0" indent="0">
              <a:buNone/>
            </a:pPr>
            <a:r>
              <a:rPr lang="en-US" sz="2800" dirty="0"/>
              <a:t>Click “Workbox” at the bottom of the screen to launch the workbox mode. Scroll down in the “workflows” menu and select “</a:t>
            </a:r>
            <a:r>
              <a:rPr lang="en-US" sz="2800" dirty="0" smtClean="0"/>
              <a:t>Content</a:t>
            </a:r>
            <a:r>
              <a:rPr lang="en-CA" sz="2800" dirty="0" smtClean="0"/>
              <a:t> </a:t>
            </a:r>
            <a:r>
              <a:rPr lang="en-US" sz="2800" dirty="0" smtClean="0"/>
              <a:t>Workflow</a:t>
            </a:r>
            <a:r>
              <a:rPr lang="en-US" sz="2800" dirty="0"/>
              <a:t>”</a:t>
            </a:r>
            <a:endParaRPr lang="en-CA" sz="2800" dirty="0"/>
          </a:p>
          <a:p>
            <a:endParaRPr lang="en-CA" sz="2800" dirty="0"/>
          </a:p>
        </p:txBody>
      </p:sp>
      <p:grpSp>
        <p:nvGrpSpPr>
          <p:cNvPr id="4" name="Group 2"/>
          <p:cNvGrpSpPr>
            <a:grpSpLocks/>
          </p:cNvGrpSpPr>
          <p:nvPr/>
        </p:nvGrpSpPr>
        <p:grpSpPr bwMode="auto">
          <a:xfrm>
            <a:off x="4499992" y="548680"/>
            <a:ext cx="4471882" cy="5495255"/>
            <a:chOff x="6600" y="1215"/>
            <a:chExt cx="7800" cy="9585"/>
          </a:xfrm>
        </p:grpSpPr>
        <p:grpSp>
          <p:nvGrpSpPr>
            <p:cNvPr id="5" name="Group 3"/>
            <p:cNvGrpSpPr>
              <a:grpSpLocks/>
            </p:cNvGrpSpPr>
            <p:nvPr/>
          </p:nvGrpSpPr>
          <p:grpSpPr bwMode="auto">
            <a:xfrm>
              <a:off x="13680" y="10020"/>
              <a:ext cx="720" cy="780"/>
              <a:chOff x="13680" y="10020"/>
              <a:chExt cx="720" cy="780"/>
            </a:xfrm>
          </p:grpSpPr>
          <p:sp>
            <p:nvSpPr>
              <p:cNvPr id="6" name="Freeform 4"/>
              <p:cNvSpPr>
                <a:spLocks/>
              </p:cNvSpPr>
              <p:nvPr/>
            </p:nvSpPr>
            <p:spPr bwMode="auto">
              <a:xfrm>
                <a:off x="13680" y="10020"/>
                <a:ext cx="720" cy="780"/>
              </a:xfrm>
              <a:custGeom>
                <a:avLst/>
                <a:gdLst>
                  <a:gd name="T0" fmla="+- 0 14400 13680"/>
                  <a:gd name="T1" fmla="*/ T0 w 720"/>
                  <a:gd name="T2" fmla="+- 0 10020 10020"/>
                  <a:gd name="T3" fmla="*/ 10020 h 780"/>
                  <a:gd name="T4" fmla="+- 0 13680 13680"/>
                  <a:gd name="T5" fmla="*/ T4 w 720"/>
                  <a:gd name="T6" fmla="+- 0 10020 10020"/>
                  <a:gd name="T7" fmla="*/ 10020 h 780"/>
                  <a:gd name="T8" fmla="+- 0 13680 13680"/>
                  <a:gd name="T9" fmla="*/ T8 w 720"/>
                  <a:gd name="T10" fmla="+- 0 10800 10020"/>
                  <a:gd name="T11" fmla="*/ 10800 h 780"/>
                  <a:gd name="T12" fmla="+- 0 14400 13680"/>
                  <a:gd name="T13" fmla="*/ T12 w 720"/>
                  <a:gd name="T14" fmla="+- 0 10800 10020"/>
                  <a:gd name="T15" fmla="*/ 10800 h 780"/>
                  <a:gd name="T16" fmla="+- 0 14400 13680"/>
                  <a:gd name="T17" fmla="*/ T16 w 720"/>
                  <a:gd name="T18" fmla="+- 0 10020 10020"/>
                  <a:gd name="T19" fmla="*/ 10020 h 780"/>
                </a:gdLst>
                <a:ahLst/>
                <a:cxnLst>
                  <a:cxn ang="0">
                    <a:pos x="T1" y="T3"/>
                  </a:cxn>
                  <a:cxn ang="0">
                    <a:pos x="T5" y="T7"/>
                  </a:cxn>
                  <a:cxn ang="0">
                    <a:pos x="T9" y="T11"/>
                  </a:cxn>
                  <a:cxn ang="0">
                    <a:pos x="T13" y="T15"/>
                  </a:cxn>
                  <a:cxn ang="0">
                    <a:pos x="T17" y="T19"/>
                  </a:cxn>
                </a:cxnLst>
                <a:rect l="0" t="0" r="r" b="b"/>
                <a:pathLst>
                  <a:path w="720" h="780">
                    <a:moveTo>
                      <a:pt x="720" y="0"/>
                    </a:moveTo>
                    <a:lnTo>
                      <a:pt x="0" y="0"/>
                    </a:lnTo>
                    <a:lnTo>
                      <a:pt x="0" y="780"/>
                    </a:lnTo>
                    <a:lnTo>
                      <a:pt x="720" y="780"/>
                    </a:lnTo>
                    <a:lnTo>
                      <a:pt x="720" y="0"/>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pic>
            <p:nvPicPr>
              <p:cNvPr id="5632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0" y="1215"/>
                <a:ext cx="7080" cy="9085"/>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7598871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9" name="Picture 7" descr="http://annoyzview.files.wordpress.com/2011/12/editingpi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0328313"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4603750"/>
            <a:ext cx="4127500" cy="647700"/>
          </a:xfrm>
          <a:prstGeom prst="rect">
            <a:avLst/>
          </a:prstGeom>
          <a:solidFill>
            <a:srgbClr val="D3005F"/>
          </a:solidFill>
          <a:ln>
            <a:solidFill>
              <a:srgbClr val="D300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119534" y="4689073"/>
            <a:ext cx="3888432" cy="477054"/>
          </a:xfrm>
          <a:prstGeom prst="rect">
            <a:avLst/>
          </a:prstGeom>
          <a:noFill/>
        </p:spPr>
        <p:txBody>
          <a:bodyPr wrap="square" rtlCol="0">
            <a:spAutoFit/>
          </a:bodyPr>
          <a:lstStyle/>
          <a:p>
            <a:r>
              <a:rPr lang="en-CA" sz="2500" b="1" dirty="0">
                <a:solidFill>
                  <a:schemeClr val="bg1"/>
                </a:solidFill>
                <a:latin typeface="Century Gothic" pitchFamily="34" charset="0"/>
              </a:rPr>
              <a:t>Content Editing</a:t>
            </a:r>
          </a:p>
        </p:txBody>
      </p:sp>
    </p:spTree>
    <p:extLst>
      <p:ext uri="{BB962C8B-B14F-4D97-AF65-F5344CB8AC3E}">
        <p14:creationId xmlns:p14="http://schemas.microsoft.com/office/powerpoint/2010/main" val="33190230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791</TotalTime>
  <Words>2001</Words>
  <Application>Microsoft Office PowerPoint</Application>
  <PresentationFormat>On-screen Show (4:3)</PresentationFormat>
  <Paragraphs>311</Paragraphs>
  <Slides>89</Slides>
  <Notes>0</Notes>
  <HiddenSlides>7</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Office Theme</vt:lpstr>
      <vt:lpstr>Content Author Training</vt:lpstr>
      <vt:lpstr>Agenda</vt:lpstr>
      <vt:lpstr>PowerPoint Presentation</vt:lpstr>
      <vt:lpstr>Login Modes</vt:lpstr>
      <vt:lpstr>PowerPoint Presentation</vt:lpstr>
      <vt:lpstr>PowerPoint Presentation</vt:lpstr>
      <vt:lpstr>Sitecore Interface</vt:lpstr>
      <vt:lpstr>The Content Tree</vt:lpstr>
      <vt:lpstr>PowerPoint Presentation</vt:lpstr>
      <vt:lpstr>Page Editor</vt:lpstr>
      <vt:lpstr>PowerPoint Presentation</vt:lpstr>
      <vt:lpstr>PowerPoint Presentation</vt:lpstr>
      <vt:lpstr>PowerPoint Presentation</vt:lpstr>
      <vt:lpstr>Demonstration Time!</vt:lpstr>
      <vt:lpstr>Content Editor</vt:lpstr>
      <vt:lpstr>PowerPoint Presentation</vt:lpstr>
      <vt:lpstr>Demonstration Time!</vt:lpstr>
      <vt:lpstr>PowerPoint Presentation</vt:lpstr>
      <vt:lpstr>Media Library</vt:lpstr>
      <vt:lpstr>PowerPoint Presentation</vt:lpstr>
      <vt:lpstr>PowerPoint Presentation</vt:lpstr>
      <vt:lpstr>Demonstration Time!</vt:lpstr>
      <vt:lpstr>PowerPoint Presentation</vt:lpstr>
      <vt:lpstr>Creating Pages</vt:lpstr>
      <vt:lpstr>PowerPoint Presentation</vt:lpstr>
      <vt:lpstr>Page Types</vt:lpstr>
      <vt:lpstr>Common Page Fields</vt:lpstr>
      <vt:lpstr>Landing Page</vt:lpstr>
      <vt:lpstr>Examples of a Landing Page</vt:lpstr>
      <vt:lpstr>Generic Sub-Page</vt:lpstr>
      <vt:lpstr>Examples of a Generic Subpage</vt:lpstr>
      <vt:lpstr>Program Landing Page</vt:lpstr>
      <vt:lpstr>Examples of a Program Landing Page</vt:lpstr>
      <vt:lpstr>Topic Page</vt:lpstr>
      <vt:lpstr>Example of a Topic Page</vt:lpstr>
      <vt:lpstr>Institute Landing Page</vt:lpstr>
      <vt:lpstr>Example of a Institute Landing Page</vt:lpstr>
      <vt:lpstr>Redirect Page</vt:lpstr>
      <vt:lpstr>Demonstration Time!</vt:lpstr>
      <vt:lpstr>Making Pages Fancy</vt:lpstr>
      <vt:lpstr>Widgets</vt:lpstr>
      <vt:lpstr>Adding Widgets</vt:lpstr>
      <vt:lpstr>PowerPoint Presentation</vt:lpstr>
      <vt:lpstr>PowerPoint Presentation</vt:lpstr>
      <vt:lpstr>PowerPoint Presentation</vt:lpstr>
      <vt:lpstr>PowerPoint Presentation</vt:lpstr>
      <vt:lpstr>PowerPoint Presentation</vt:lpstr>
      <vt:lpstr>PowerPoint Presentation</vt:lpstr>
      <vt:lpstr>Removing Widgets</vt:lpstr>
      <vt:lpstr>Children List Widgets</vt:lpstr>
      <vt:lpstr>How to Create a Children List Widgets </vt:lpstr>
      <vt:lpstr>Image Lightbox Widget</vt:lpstr>
      <vt:lpstr>How to Create an Image Lightbox Widget</vt:lpstr>
      <vt:lpstr>Examples</vt:lpstr>
      <vt:lpstr>Content Banner Widgets</vt:lpstr>
      <vt:lpstr>How to Create Content  Banner Widgets</vt:lpstr>
      <vt:lpstr>Examples</vt:lpstr>
      <vt:lpstr>Custom Script Widgets</vt:lpstr>
      <vt:lpstr>How to add Custom Script Widgets</vt:lpstr>
      <vt:lpstr>Examples</vt:lpstr>
      <vt:lpstr>Events List Widget</vt:lpstr>
      <vt:lpstr>How to Add an Events List Widget</vt:lpstr>
      <vt:lpstr>Examples</vt:lpstr>
      <vt:lpstr>Events Widget</vt:lpstr>
      <vt:lpstr>How to Add an Events Widget</vt:lpstr>
      <vt:lpstr>Expand Widgets</vt:lpstr>
      <vt:lpstr>Adding Expand Widgets</vt:lpstr>
      <vt:lpstr>Example of Expand Widgets</vt:lpstr>
      <vt:lpstr>General Widget</vt:lpstr>
      <vt:lpstr>Examples</vt:lpstr>
      <vt:lpstr>Image Link Widget</vt:lpstr>
      <vt:lpstr>Example of a Image Link Widget</vt:lpstr>
      <vt:lpstr>Image Textbox widget</vt:lpstr>
      <vt:lpstr>Examples of an Image Textbox Widget</vt:lpstr>
      <vt:lpstr>RSS Feed</vt:lpstr>
      <vt:lpstr>Example of an RSS Feed Widget</vt:lpstr>
      <vt:lpstr>Tab Widget</vt:lpstr>
      <vt:lpstr>Examples of a Tab Widget</vt:lpstr>
      <vt:lpstr>Youtube Widget</vt:lpstr>
      <vt:lpstr>Examples of a YouTube Widget</vt:lpstr>
      <vt:lpstr>Demonstration Time!</vt:lpstr>
      <vt:lpstr>Snippets</vt:lpstr>
      <vt:lpstr>Types of Snippets</vt:lpstr>
      <vt:lpstr>Rounded Button &amp; Rounded Button – 2 lines </vt:lpstr>
      <vt:lpstr>Topic Grid</vt:lpstr>
      <vt:lpstr>Demonstration Time!</vt:lpstr>
      <vt:lpstr>Governance</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Brownell</dc:creator>
  <cp:lastModifiedBy>Pym Buitenhuis</cp:lastModifiedBy>
  <cp:revision>51</cp:revision>
  <cp:lastPrinted>2012-06-21T14:02:05Z</cp:lastPrinted>
  <dcterms:created xsi:type="dcterms:W3CDTF">2012-06-21T00:38:35Z</dcterms:created>
  <dcterms:modified xsi:type="dcterms:W3CDTF">2015-10-07T13:24:35Z</dcterms:modified>
</cp:coreProperties>
</file>